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tags/tag12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14"/>
  </p:sldMasterIdLst>
  <p:notesMasterIdLst>
    <p:notesMasterId r:id="rId30"/>
  </p:notesMasterIdLst>
  <p:handoutMasterIdLst>
    <p:handoutMasterId r:id="rId31"/>
  </p:handoutMasterIdLst>
  <p:sldIdLst>
    <p:sldId id="2147483250" r:id="rId15"/>
    <p:sldId id="2147483635" r:id="rId16"/>
    <p:sldId id="2147483251" r:id="rId17"/>
    <p:sldId id="274" r:id="rId18"/>
    <p:sldId id="2147483302" r:id="rId19"/>
    <p:sldId id="309" r:id="rId20"/>
    <p:sldId id="310" r:id="rId21"/>
    <p:sldId id="266" r:id="rId22"/>
    <p:sldId id="2147483256" r:id="rId23"/>
    <p:sldId id="2147483273" r:id="rId24"/>
    <p:sldId id="2147483634" r:id="rId25"/>
    <p:sldId id="2147483252" r:id="rId26"/>
    <p:sldId id="260" r:id="rId27"/>
    <p:sldId id="2061" r:id="rId28"/>
    <p:sldId id="2147483278" r:id="rId29"/>
  </p:sldIdLst>
  <p:sldSz cx="12195175" cy="6858000"/>
  <p:notesSz cx="6858000" cy="9144000"/>
  <p:embeddedFontLst>
    <p:embeddedFont>
      <p:font typeface="72" panose="020B0604020202020204" charset="0"/>
      <p:regular r:id="rId32"/>
      <p:bold r:id="rId33"/>
      <p:italic r:id="rId34"/>
      <p:boldItalic r:id="rId35"/>
    </p:embeddedFont>
    <p:embeddedFont>
      <p:font typeface="72 Brand" panose="020B0604020202020204" charset="0"/>
      <p:regular r:id="rId36"/>
      <p:bold r:id="rId37"/>
      <p:italic r:id="rId38"/>
      <p:boldItalic r:id="rId39"/>
    </p:embeddedFont>
    <p:embeddedFont>
      <p:font typeface="72 Brand Book" panose="020B0604020202020204" charset="0"/>
      <p:regular r:id="rId40"/>
      <p:italic r:id="rId41"/>
    </p:embeddedFont>
    <p:embeddedFont>
      <p:font typeface="72 Brand Light" panose="020B0604020202020204" charset="0"/>
      <p:regular r:id="rId42"/>
      <p:italic r:id="rId43"/>
    </p:embeddedFont>
    <p:embeddedFont>
      <p:font typeface="72 Brand Medium" panose="020B0604020202020204" charset="0"/>
      <p:regular r:id="rId44"/>
      <p:italic r:id="rId45"/>
    </p:embeddedFont>
    <p:embeddedFont>
      <p:font typeface="Arial Unicode MS" panose="020B0604020202020204" pitchFamily="34" charset="-128"/>
      <p:regular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</p:embeddedFontLst>
  <p:custDataLst>
    <p:tags r:id="rId55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682A5BB-F86F-F241-B52A-13087A81231A}">
          <p14:sldIdLst>
            <p14:sldId id="2147483250"/>
            <p14:sldId id="2147483635"/>
            <p14:sldId id="2147483251"/>
            <p14:sldId id="274"/>
            <p14:sldId id="2147483302"/>
            <p14:sldId id="309"/>
            <p14:sldId id="310"/>
            <p14:sldId id="266"/>
            <p14:sldId id="2147483256"/>
            <p14:sldId id="2147483273"/>
            <p14:sldId id="2147483634"/>
          </p14:sldIdLst>
        </p14:section>
        <p14:section name="Outro" id="{8883CC07-74E4-4046-B46F-DF3B1EDFD5FF}">
          <p14:sldIdLst>
            <p14:sldId id="2147483252"/>
            <p14:sldId id="260"/>
            <p14:sldId id="2061"/>
            <p14:sldId id="2147483278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3294" userDrawn="1">
          <p15:clr>
            <a:srgbClr val="A4A3A4"/>
          </p15:clr>
        </p15:guide>
        <p15:guide id="3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5DE60F-F061-9186-C55D-060D315FF4C4}" name="Feng, Carol" initials="CF" userId="S::carol.feng01@sap.com::3fc581bf-0d26-4965-807f-00fa63ae760c" providerId="AD"/>
  <p188:author id="{B6EC8343-9CFC-03A5-80FF-91AD473335E8}" name="Hughes, Jamie" initials="JH" userId="S::jamie.hughes@sap.com::36cfe3be-5d77-46c3-bb00-4a5421f3e788" providerId="AD"/>
  <p188:author id="{CA153986-9093-E738-294A-117FF7151693}" name="Kunz, Andreas" initials="KA" userId="S::andreas.kunz@sap.com::0aa2fba1-2246-4811-9c81-bd1836e80a1e" providerId="AD"/>
  <p188:author id="{5770498A-2AA0-5C4E-2767-32307344AD47}" name="Meagher, Jason" initials="MJ" userId="S::jason.meagher@sap.com::8df69b86-b6d1-4eb4-ac27-953ba6154118" providerId="AD"/>
  <p188:author id="{A0D2B7AF-1744-6A17-5999-E465F81803B5}" name="Bitz, Heidi" initials="HB" userId="S::heidi.bitz@sap.com::9967a29f-0951-4f19-aaf9-5b3fc039a285" providerId="AD"/>
  <p188:author id="{7BAD89B0-5A11-2E6B-7C5C-0C36468D4C50}" name="Graeff, Oliver" initials="OG" userId="S::oliver.graeff@sap.com::a133e147-94c8-4075-b176-98c41dc893ca" providerId="AD"/>
  <p188:author id="{63B4E3E9-1F0E-BEB1-68BB-990E46E861E2}" name="Doreen Peters | ahorn. gmbh" initials="DP" userId="S::doreen@ahorngmbh.de::0c6c1e55-9a7d-45af-ad92-0b8be940a904" providerId="AD"/>
  <p188:author id="{36CCD9F5-6E60-7A73-1DCF-5563810D4955}" name="Maguire, Erin Rose (external - Service)" initials="MS" userId="S::erin.maguire@sap.com::31cd2fe5-b7ee-43ed-a3b6-34dde073ece3" providerId="AD"/>
  <p188:author id="{7D7478FB-3982-CD5D-8E22-A69B55B5F024}" name="Kirilin, Angelika" initials="AK" userId="S::angelika.kirilin@sap.com::57f8853c-80ad-4174-a021-790ffa7e2907" providerId="AD"/>
  <p188:author id="{C20625FD-0F39-6CE0-C5B3-6DB553A9E917}" name="Krueger, Imke (external - Service)" initials="IK" userId="S::imke.krueger@sap.com::7a718e30-7757-4c5f-a851-fb217b5d2b3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90FF"/>
    <a:srgbClr val="63ADFF"/>
    <a:srgbClr val="FF8AF0"/>
    <a:srgbClr val="2CE0BF"/>
    <a:srgbClr val="016EFB"/>
    <a:srgbClr val="00278A"/>
    <a:srgbClr val="00144A"/>
    <a:srgbClr val="EBF8FF"/>
    <a:srgbClr val="FFFFFF"/>
    <a:srgbClr val="0241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2"/>
    <p:restoredTop sz="94679"/>
  </p:normalViewPr>
  <p:slideViewPr>
    <p:cSldViewPr snapToGrid="0">
      <p:cViewPr varScale="1">
        <p:scale>
          <a:sx n="153" d="100"/>
          <a:sy n="153" d="100"/>
        </p:scale>
        <p:origin x="960" y="472"/>
      </p:cViewPr>
      <p:guideLst>
        <p:guide orient="horz" pos="3294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font" Target="fonts/font8.fntdata"/><Relationship Id="rId21" Type="http://schemas.openxmlformats.org/officeDocument/2006/relationships/slide" Target="slides/slide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ags" Target="tags/tag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customXml" Target="../customXml/item11.xml"/><Relationship Id="rId24" Type="http://schemas.openxmlformats.org/officeDocument/2006/relationships/slide" Target="slides/slide1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heme" Target="theme/theme1.xml"/><Relationship Id="rId5" Type="http://schemas.openxmlformats.org/officeDocument/2006/relationships/customXml" Target="../customXml/item5.xml"/><Relationship Id="rId61" Type="http://schemas.microsoft.com/office/2018/10/relationships/authors" Target="authors.xml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font" Target="fonts/font20.fntdata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tableStyles" Target="tableStyles.xml"/><Relationship Id="rId20" Type="http://schemas.openxmlformats.org/officeDocument/2006/relationships/slide" Target="slides/slide6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viewProps" Target="viewProps.xml"/><Relationship Id="rId10" Type="http://schemas.openxmlformats.org/officeDocument/2006/relationships/customXml" Target="../customXml/item10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eff, Oliver" userId="a133e147-94c8-4075-b176-98c41dc893ca" providerId="ADAL" clId="{6DE70C99-6B7D-5ADF-8DCD-A2924A175973}"/>
    <pc:docChg chg="undo custSel addSld delSld modSld sldOrd delSection modSection">
      <pc:chgData name="Graeff, Oliver" userId="a133e147-94c8-4075-b176-98c41dc893ca" providerId="ADAL" clId="{6DE70C99-6B7D-5ADF-8DCD-A2924A175973}" dt="2025-10-14T10:50:28.853" v="678" actId="20577"/>
      <pc:docMkLst>
        <pc:docMk/>
      </pc:docMkLst>
      <pc:sldChg chg="modSp mod ord">
        <pc:chgData name="Graeff, Oliver" userId="a133e147-94c8-4075-b176-98c41dc893ca" providerId="ADAL" clId="{6DE70C99-6B7D-5ADF-8DCD-A2924A175973}" dt="2025-10-14T10:50:28.853" v="678" actId="20577"/>
        <pc:sldMkLst>
          <pc:docMk/>
          <pc:sldMk cId="1946952328" sldId="266"/>
        </pc:sldMkLst>
        <pc:spChg chg="mod">
          <ac:chgData name="Graeff, Oliver" userId="a133e147-94c8-4075-b176-98c41dc893ca" providerId="ADAL" clId="{6DE70C99-6B7D-5ADF-8DCD-A2924A175973}" dt="2025-10-14T10:50:28.853" v="678" actId="20577"/>
          <ac:spMkLst>
            <pc:docMk/>
            <pc:sldMk cId="1946952328" sldId="266"/>
            <ac:spMk id="3" creationId="{1D69DA7F-5633-46B5-03AA-63A9D54A268A}"/>
          </ac:spMkLst>
        </pc:spChg>
      </pc:sldChg>
      <pc:sldChg chg="mod modTransition modShow">
        <pc:chgData name="Graeff, Oliver" userId="a133e147-94c8-4075-b176-98c41dc893ca" providerId="ADAL" clId="{6DE70C99-6B7D-5ADF-8DCD-A2924A175973}" dt="2025-10-14T09:33:49.640" v="539"/>
        <pc:sldMkLst>
          <pc:docMk/>
          <pc:sldMk cId="3656426372" sldId="309"/>
        </pc:sldMkLst>
      </pc:sldChg>
      <pc:sldChg chg="mod modShow">
        <pc:chgData name="Graeff, Oliver" userId="a133e147-94c8-4075-b176-98c41dc893ca" providerId="ADAL" clId="{6DE70C99-6B7D-5ADF-8DCD-A2924A175973}" dt="2025-10-14T09:32:21.384" v="534" actId="729"/>
        <pc:sldMkLst>
          <pc:docMk/>
          <pc:sldMk cId="2014255833" sldId="310"/>
        </pc:sldMkLst>
      </pc:sldChg>
      <pc:sldChg chg="ord">
        <pc:chgData name="Graeff, Oliver" userId="a133e147-94c8-4075-b176-98c41dc893ca" providerId="ADAL" clId="{6DE70C99-6B7D-5ADF-8DCD-A2924A175973}" dt="2025-10-14T09:33:04.742" v="537" actId="20578"/>
        <pc:sldMkLst>
          <pc:docMk/>
          <pc:sldMk cId="3236085859" sldId="2147483251"/>
        </pc:sldMkLst>
      </pc:sldChg>
      <pc:sldChg chg="modSp add mod">
        <pc:chgData name="Graeff, Oliver" userId="a133e147-94c8-4075-b176-98c41dc893ca" providerId="ADAL" clId="{6DE70C99-6B7D-5ADF-8DCD-A2924A175973}" dt="2025-10-14T10:49:30.237" v="655" actId="1076"/>
        <pc:sldMkLst>
          <pc:docMk/>
          <pc:sldMk cId="2076922291" sldId="2147483634"/>
        </pc:sldMkLst>
        <pc:spChg chg="mod">
          <ac:chgData name="Graeff, Oliver" userId="a133e147-94c8-4075-b176-98c41dc893ca" providerId="ADAL" clId="{6DE70C99-6B7D-5ADF-8DCD-A2924A175973}" dt="2025-10-14T10:48:22.723" v="654" actId="255"/>
          <ac:spMkLst>
            <pc:docMk/>
            <pc:sldMk cId="2076922291" sldId="2147483634"/>
            <ac:spMk id="2" creationId="{1F6133D7-F71C-1085-46F4-905F71502174}"/>
          </ac:spMkLst>
        </pc:spChg>
        <pc:picChg chg="mod">
          <ac:chgData name="Graeff, Oliver" userId="a133e147-94c8-4075-b176-98c41dc893ca" providerId="ADAL" clId="{6DE70C99-6B7D-5ADF-8DCD-A2924A175973}" dt="2025-10-14T10:49:30.237" v="655" actId="1076"/>
          <ac:picMkLst>
            <pc:docMk/>
            <pc:sldMk cId="2076922291" sldId="2147483634"/>
            <ac:picMk id="1026" creationId="{9C9DC51D-385B-279F-56B3-CAB2FD1C329A}"/>
          </ac:picMkLst>
        </pc:picChg>
      </pc:sldChg>
      <pc:sldChg chg="modSp new mod">
        <pc:chgData name="Graeff, Oliver" userId="a133e147-94c8-4075-b176-98c41dc893ca" providerId="ADAL" clId="{6DE70C99-6B7D-5ADF-8DCD-A2924A175973}" dt="2025-10-14T09:36:35.401" v="566" actId="20577"/>
        <pc:sldMkLst>
          <pc:docMk/>
          <pc:sldMk cId="1521818663" sldId="2147483635"/>
        </pc:sldMkLst>
        <pc:spChg chg="mod">
          <ac:chgData name="Graeff, Oliver" userId="a133e147-94c8-4075-b176-98c41dc893ca" providerId="ADAL" clId="{6DE70C99-6B7D-5ADF-8DCD-A2924A175973}" dt="2025-10-14T09:36:35.401" v="566" actId="20577"/>
          <ac:spMkLst>
            <pc:docMk/>
            <pc:sldMk cId="1521818663" sldId="2147483635"/>
            <ac:spMk id="2" creationId="{D2E428C0-E55E-F109-1FD9-AFF7C676A20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72 Brand" panose="020B0504030603020204" pitchFamily="34" charset="0"/>
              </a:rPr>
              <a:pPr algn="ctr"/>
              <a:t>‹Nr.›</a:t>
            </a:fld>
            <a:endParaRPr lang="de-DE" sz="1000">
              <a:latin typeface="72 Brand" panose="020B05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72 Brand" panose="020B0504030603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B848A-B78C-B5A4-1A64-3994B2CA4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B1E38-044B-63EE-D880-04800CF36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D8AFC9-D216-370C-C4F9-43A6A556D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r>
              <a:rPr lang="en-US" sz="1200" b="1">
                <a:solidFill>
                  <a:srgbClr val="1B0B6E"/>
                </a:solidFill>
                <a:latin typeface="72 Brand" panose="020B0504030603020204" pitchFamily="34" charset="0"/>
              </a:rPr>
              <a:t>Speaker Notes:</a:t>
            </a:r>
          </a:p>
          <a:p>
            <a:pPr algn="l">
              <a:buNone/>
            </a:pPr>
            <a:endParaRPr lang="en-CA" sz="24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en-CA" sz="2400" b="1" i="0" u="none" strike="noStrike">
                <a:solidFill>
                  <a:srgbClr val="000000"/>
                </a:solidFill>
                <a:effectLst/>
              </a:rPr>
              <a:t>SAP Build is fully integrated with the SAP Business Suite, SAP Business Data Cloud, and SAP Business AI.</a:t>
            </a:r>
            <a:br>
              <a:rPr lang="en-CA" sz="2400" b="0" i="0" u="none" strike="noStrike">
                <a:solidFill>
                  <a:srgbClr val="000000"/>
                </a:solidFill>
                <a:effectLst/>
              </a:rPr>
            </a:br>
            <a:r>
              <a:rPr lang="en-CA" sz="2400" b="0" i="0" u="none" strike="noStrike">
                <a:solidFill>
                  <a:srgbClr val="000000"/>
                </a:solidFill>
                <a:effectLst/>
              </a:rPr>
              <a:t>It’s how you extend the suite — with tools that understand your business context, tap into trusted data, and plug directly into your end-to-end processes. This deep integration means every app, automation, or AI agent you build is ready to run at enterprise scale from day one.</a:t>
            </a:r>
          </a:p>
          <a:p>
            <a:pPr algn="l">
              <a:buNone/>
            </a:pPr>
            <a:endParaRPr lang="en-CA" sz="24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en-CA" sz="2400" b="1" i="0" u="none" strike="noStrike">
                <a:solidFill>
                  <a:srgbClr val="000000"/>
                </a:solidFill>
                <a:effectLst/>
              </a:rPr>
              <a:t>Extension Layer</a:t>
            </a:r>
            <a:br>
              <a:rPr lang="en-CA" sz="2400" b="0" i="0" u="none" strike="noStrike">
                <a:solidFill>
                  <a:srgbClr val="000000"/>
                </a:solidFill>
                <a:effectLst/>
              </a:rPr>
            </a:br>
            <a:r>
              <a:rPr lang="en-CA" sz="2400" b="0" i="0" u="none" strike="noStrike">
                <a:solidFill>
                  <a:srgbClr val="000000"/>
                </a:solidFill>
                <a:effectLst/>
              </a:rPr>
              <a:t>SAP Build is your governed extension layer — enabling clean core development across apps, workflows, AI agents, and digital workspaces. Whether your teams are working code-first, low-code, or with embedded AI, they can build and ship up to 3x faster — without compromising standards or control.</a:t>
            </a:r>
          </a:p>
          <a:p>
            <a:pPr algn="l">
              <a:buNone/>
            </a:pPr>
            <a:endParaRPr lang="en-CA" sz="24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en-CA" sz="2400" b="1" i="0" u="none" strike="noStrike">
                <a:solidFill>
                  <a:srgbClr val="000000"/>
                </a:solidFill>
                <a:effectLst/>
              </a:rPr>
              <a:t>Embedded AI</a:t>
            </a:r>
            <a:br>
              <a:rPr lang="en-CA" sz="2400" b="0" i="0" u="none" strike="noStrike">
                <a:solidFill>
                  <a:srgbClr val="000000"/>
                </a:solidFill>
                <a:effectLst/>
              </a:rPr>
            </a:br>
            <a:r>
              <a:rPr lang="en-CA" sz="2400" b="0" i="0" u="none" strike="noStrike">
                <a:solidFill>
                  <a:srgbClr val="000000"/>
                </a:solidFill>
                <a:effectLst/>
              </a:rPr>
              <a:t>Joule for developers brings generative AI directly into the build experience. It’s powered by SAP’s proprietary models and trained on real business logic — helping teams generate secure, contextual code and logic with speed and confidence.</a:t>
            </a:r>
          </a:p>
          <a:p>
            <a:pPr algn="l"/>
            <a:endParaRPr lang="en-CA" sz="24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en-CA" sz="2400" b="1" i="0" u="none" strike="noStrike">
                <a:solidFill>
                  <a:srgbClr val="000000"/>
                </a:solidFill>
                <a:effectLst/>
              </a:rPr>
              <a:t>Pre-built Content</a:t>
            </a:r>
            <a:br>
              <a:rPr lang="en-CA" sz="2400" b="0" i="0" u="none" strike="noStrike">
                <a:solidFill>
                  <a:srgbClr val="000000"/>
                </a:solidFill>
                <a:effectLst/>
              </a:rPr>
            </a:br>
            <a:r>
              <a:rPr lang="en-CA" sz="2400" b="0" i="0" u="none" strike="noStrike">
                <a:solidFill>
                  <a:srgbClr val="000000"/>
                </a:solidFill>
                <a:effectLst/>
              </a:rPr>
              <a:t>To accelerate time to value, SAP Build includes over 500 pre-built solutions spanning finance, HCM, supply chain, procurement, and more. These are enterprise-ready templates from SAP and partners — designed to be adapted, not started from scratch.</a:t>
            </a:r>
          </a:p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457200" algn="l"/>
              </a:tabLst>
              <a:defRPr/>
            </a:pPr>
            <a:endParaRPr lang="en-US" sz="2400" b="0"/>
          </a:p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457200" algn="l"/>
              </a:tabLst>
              <a:defRPr/>
            </a:pPr>
            <a:r>
              <a:rPr lang="en-US" sz="2400" b="0"/>
              <a:t>SAP Build is part of the </a:t>
            </a:r>
            <a:r>
              <a:rPr lang="en-US" sz="2400" b="1"/>
              <a:t>SAP Business Technology Platform</a:t>
            </a:r>
            <a:r>
              <a:rPr lang="en-US" sz="2400" b="0"/>
              <a:t>, which enables even the most complex organizations to create a fully integrated, agile foundation for developing data-driven solutions and meaningfully scaling AI.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1B964-CC56-0BD5-8106-FC6BA960E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3901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pPr marL="0" marR="0" lvl="0" indent="0" algn="ctr" defTabSz="3901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5358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4E73D-6035-F474-F13D-77D3DF998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981D09-E5C8-4D19-8C78-E27B3EE06A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E21B23-F2A7-622A-870A-36853F0EF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D8973-752D-8F91-89BA-9FBC981183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6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847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7790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9083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[Click]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846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Keyvisual Dark Blue">
    <p:bg>
      <p:bgPr>
        <a:solidFill>
          <a:srgbClr val="001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7999" y="1858963"/>
            <a:ext cx="4271575" cy="1844550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200" b="0" i="0">
                <a:solidFill>
                  <a:schemeClr val="bg1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 </a:t>
            </a:r>
            <a:br>
              <a:rPr lang="en-US"/>
            </a:br>
            <a:r>
              <a:rPr lang="en-US"/>
              <a:t>and here</a:t>
            </a:r>
            <a:endParaRPr lang="de-DE" sz="3600" kern="0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6" name="object 10">
            <a:extLst>
              <a:ext uri="{FF2B5EF4-FFF2-40B4-BE49-F238E27FC236}">
                <a16:creationId xmlns:a16="http://schemas.microsoft.com/office/drawing/2014/main" id="{C6B76F5E-4398-BD16-B5D6-62F9A27FF810}"/>
              </a:ext>
            </a:extLst>
          </p:cNvPr>
          <p:cNvPicPr/>
          <p:nvPr userDrawn="1"/>
        </p:nvPicPr>
        <p:blipFill>
          <a:blip r:embed="rId3"/>
          <a:srcRect/>
          <a:stretch/>
        </p:blipFill>
        <p:spPr>
          <a:xfrm>
            <a:off x="293337" y="284307"/>
            <a:ext cx="1516538" cy="214363"/>
          </a:xfrm>
          <a:prstGeom prst="rect">
            <a:avLst/>
          </a:prstGeom>
        </p:spPr>
      </p:pic>
      <p:sp>
        <p:nvSpPr>
          <p:cNvPr id="2" name="Text placeholder - column 1">
            <a:extLst>
              <a:ext uri="{FF2B5EF4-FFF2-40B4-BE49-F238E27FC236}">
                <a16:creationId xmlns:a16="http://schemas.microsoft.com/office/drawing/2014/main" id="{BCDC6924-8FC6-12CF-060C-A88CC6F109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3337" y="4027469"/>
            <a:ext cx="4271575" cy="50343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Name, SAP</a:t>
            </a:r>
          </a:p>
          <a:p>
            <a:pPr lvl="0"/>
            <a:r>
              <a:rPr lang="en-US"/>
              <a:t>Speaker Name 2, SAP</a:t>
            </a:r>
          </a:p>
        </p:txBody>
      </p:sp>
      <p:sp>
        <p:nvSpPr>
          <p:cNvPr id="5" name="Text placeholder - column 1">
            <a:extLst>
              <a:ext uri="{FF2B5EF4-FFF2-40B4-BE49-F238E27FC236}">
                <a16:creationId xmlns:a16="http://schemas.microsoft.com/office/drawing/2014/main" id="{9435ADCE-3465-AF4F-B7CC-68F2609F19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3337" y="4623706"/>
            <a:ext cx="4271575" cy="23115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/>
            </a:pPr>
            <a:r>
              <a:rPr lang="en-US"/>
              <a:t>Month Year</a:t>
            </a:r>
          </a:p>
        </p:txBody>
      </p: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3805DC2B-6B5F-D1FB-BFD0-EF9A7EC4DD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575" y="6213693"/>
            <a:ext cx="1769400" cy="360000"/>
          </a:xfrm>
          <a:prstGeom prst="rect">
            <a:avLst/>
          </a:prstGeom>
        </p:spPr>
      </p:pic>
      <p:pic>
        <p:nvPicPr>
          <p:cNvPr id="7" name="Grafik 6" descr="Ein Bild, das Grafiken, Screenshot, Farbigkeit, Grafikdesign enthält.&#10;&#10;KI-generierte Inhalte können fehlerhaft sein.">
            <a:extLst>
              <a:ext uri="{FF2B5EF4-FFF2-40B4-BE49-F238E27FC236}">
                <a16:creationId xmlns:a16="http://schemas.microsoft.com/office/drawing/2014/main" id="{DA354FE0-E933-A50A-AB72-1D22C950D78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126806" y="1301192"/>
            <a:ext cx="6366344" cy="36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5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171" userDrawn="1">
          <p15:clr>
            <a:srgbClr val="FBAE40"/>
          </p15:clr>
        </p15:guide>
        <p15:guide id="3" orient="horz" pos="2523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3022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re ideas get real Dark Blue">
    <p:bg>
      <p:bgPr>
        <a:solidFill>
          <a:srgbClr val="001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81AC856-51FB-3EF1-C20A-A4CA2C0C35E4}"/>
              </a:ext>
            </a:extLst>
          </p:cNvPr>
          <p:cNvSpPr/>
          <p:nvPr userDrawn="1"/>
        </p:nvSpPr>
        <p:spPr bwMode="gray">
          <a:xfrm>
            <a:off x="10931236" y="0"/>
            <a:ext cx="1263940" cy="6858000"/>
          </a:xfrm>
          <a:prstGeom prst="rect">
            <a:avLst/>
          </a:prstGeom>
          <a:solidFill>
            <a:srgbClr val="00144A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5" name="Grafik 4" descr="Ein Bild, das Screenshot, Grafiken, Schrift, Grafikdesign enthält.&#10;&#10;KI-generierte Inhalte können fehlerhaft sein.">
            <a:extLst>
              <a:ext uri="{FF2B5EF4-FFF2-40B4-BE49-F238E27FC236}">
                <a16:creationId xmlns:a16="http://schemas.microsoft.com/office/drawing/2014/main" id="{90EAC435-859A-AD05-9820-711E4C833E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1142" y="2106743"/>
            <a:ext cx="10172890" cy="248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05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4" orient="horz" pos="1132" userDrawn="1">
          <p15:clr>
            <a:srgbClr val="FBAE40"/>
          </p15:clr>
        </p15:guide>
        <p15:guide id="5" orient="horz" pos="2682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re ideas get real Light Blue">
    <p:bg>
      <p:bgPr>
        <a:solidFill>
          <a:srgbClr val="EB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, Grafiken, Grafikdesign, Schrift enthält.&#10;&#10;KI-generierte Inhalte können fehlerhaft sein.">
            <a:extLst>
              <a:ext uri="{FF2B5EF4-FFF2-40B4-BE49-F238E27FC236}">
                <a16:creationId xmlns:a16="http://schemas.microsoft.com/office/drawing/2014/main" id="{304D449C-317C-5DAF-ABE2-5820820214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16379" y="1324349"/>
            <a:ext cx="9162415" cy="362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7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4" orient="horz" pos="1132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0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7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0653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7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74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4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70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4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Keyvisual Light Blue">
    <p:bg>
      <p:bgPr>
        <a:solidFill>
          <a:srgbClr val="EB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7999" y="1858963"/>
            <a:ext cx="4271575" cy="1844550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200" b="0" i="0">
                <a:solidFill>
                  <a:srgbClr val="002A86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 </a:t>
            </a:r>
            <a:br>
              <a:rPr lang="en-US"/>
            </a:br>
            <a:r>
              <a:rPr lang="en-US"/>
              <a:t>and here</a:t>
            </a:r>
            <a:endParaRPr lang="de-DE" sz="3600" kern="0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Text placeholder - column 1">
            <a:extLst>
              <a:ext uri="{FF2B5EF4-FFF2-40B4-BE49-F238E27FC236}">
                <a16:creationId xmlns:a16="http://schemas.microsoft.com/office/drawing/2014/main" id="{BCDC6924-8FC6-12CF-060C-A88CC6F109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3337" y="4027469"/>
            <a:ext cx="4271575" cy="50343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 sz="1600">
                <a:solidFill>
                  <a:srgbClr val="002A86"/>
                </a:solidFill>
              </a:defRPr>
            </a:lvl1pPr>
          </a:lstStyle>
          <a:p>
            <a:pPr lvl="0"/>
            <a:r>
              <a:rPr lang="en-US"/>
              <a:t>Speaker Name, SAP</a:t>
            </a:r>
          </a:p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/>
            </a:pPr>
            <a:r>
              <a:rPr lang="en-US"/>
              <a:t>Speaker Name 2, SAP</a:t>
            </a:r>
          </a:p>
        </p:txBody>
      </p:sp>
      <p:sp>
        <p:nvSpPr>
          <p:cNvPr id="5" name="Text placeholder - column 1">
            <a:extLst>
              <a:ext uri="{FF2B5EF4-FFF2-40B4-BE49-F238E27FC236}">
                <a16:creationId xmlns:a16="http://schemas.microsoft.com/office/drawing/2014/main" id="{9435ADCE-3465-AF4F-B7CC-68F2609F19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3337" y="4623706"/>
            <a:ext cx="4271575" cy="23115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 sz="1400">
                <a:solidFill>
                  <a:srgbClr val="002A86"/>
                </a:solidFill>
              </a:defRPr>
            </a:lvl1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/>
            </a:pPr>
            <a:r>
              <a:rPr lang="en-US"/>
              <a:t>Month Year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50B4BD-0486-A000-F88E-89BE29A25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2575" y="6213693"/>
            <a:ext cx="1769400" cy="360000"/>
          </a:xfrm>
          <a:prstGeom prst="rect">
            <a:avLst/>
          </a:prstGeom>
        </p:spPr>
      </p:pic>
      <p:pic>
        <p:nvPicPr>
          <p:cNvPr id="6" name="object 10">
            <a:extLst>
              <a:ext uri="{FF2B5EF4-FFF2-40B4-BE49-F238E27FC236}">
                <a16:creationId xmlns:a16="http://schemas.microsoft.com/office/drawing/2014/main" id="{92D6A363-6BEF-2C40-6B0A-34B319255EDB}"/>
              </a:ext>
            </a:extLst>
          </p:cNvPr>
          <p:cNvPicPr/>
          <p:nvPr userDrawn="1"/>
        </p:nvPicPr>
        <p:blipFill>
          <a:blip r:embed="rId3"/>
          <a:srcRect/>
          <a:stretch/>
        </p:blipFill>
        <p:spPr>
          <a:xfrm>
            <a:off x="293337" y="284307"/>
            <a:ext cx="1516538" cy="214362"/>
          </a:xfrm>
          <a:prstGeom prst="rect">
            <a:avLst/>
          </a:prstGeom>
        </p:spPr>
      </p:pic>
      <p:pic>
        <p:nvPicPr>
          <p:cNvPr id="7" name="Grafik 6" descr="Ein Bild, das Grafiken, Screenshot, Farbigkeit, Grafikdesign enthält.&#10;&#10;KI-generierte Inhalte können fehlerhaft sein.">
            <a:extLst>
              <a:ext uri="{FF2B5EF4-FFF2-40B4-BE49-F238E27FC236}">
                <a16:creationId xmlns:a16="http://schemas.microsoft.com/office/drawing/2014/main" id="{BA2DCB41-EB4A-3009-CBEE-99B35A1645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26806" y="1301192"/>
            <a:ext cx="6366344" cy="36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2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171">
          <p15:clr>
            <a:srgbClr val="FBAE40"/>
          </p15:clr>
        </p15:guide>
        <p15:guide id="3" orient="horz" pos="2523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3022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48000"/>
            <a:ext cx="7092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7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88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972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48000"/>
            <a:ext cx="11185200" cy="4788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2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Dark Blue">
    <p:bg>
      <p:bgPr>
        <a:solidFill>
          <a:srgbClr val="001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, Grafiken, Farbigkeit enthält.&#10;&#10;KI-generierte Inhalte können fehlerhaft sein.">
            <a:extLst>
              <a:ext uri="{FF2B5EF4-FFF2-40B4-BE49-F238E27FC236}">
                <a16:creationId xmlns:a16="http://schemas.microsoft.com/office/drawing/2014/main" id="{6C149C7D-EDEA-E2CF-76ED-75CC189BF2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0611" y="196947"/>
            <a:ext cx="9903657" cy="5570807"/>
          </a:xfrm>
          <a:prstGeom prst="rect">
            <a:avLst/>
          </a:prstGeom>
        </p:spPr>
      </p:pic>
      <p:sp>
        <p:nvSpPr>
          <p:cNvPr id="9" name="Copyright - Dynamic" descr="{&quot;templafy&quot;:{&quot;id&quot;:&quot;27f15a2f-efbf-4b45-a883-cb50c003bc42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solidFill>
                  <a:schemeClr val="bg1"/>
                </a:solidFill>
                <a:latin typeface="+mn-lt"/>
              </a:rPr>
              <a:t>© 2025 SAP SE or an SAP affiliate company. All rights reserved. See Legal Notice on </a:t>
            </a:r>
            <a:r>
              <a:rPr lang="en-US" sz="600" b="0" i="0" err="1">
                <a:solidFill>
                  <a:schemeClr val="bg1"/>
                </a:solidFill>
                <a:latin typeface="+mn-lt"/>
              </a:rPr>
              <a:t>www.sap.com</a:t>
            </a:r>
            <a:r>
              <a:rPr lang="en-US" sz="600" b="0" i="0">
                <a:solidFill>
                  <a:schemeClr val="bg1"/>
                </a:solidFill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B01F4787-EAB6-6758-FC14-3B358D0B43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8475" y="3197065"/>
            <a:ext cx="3305429" cy="1265079"/>
          </a:xfrm>
        </p:spPr>
        <p:txBody>
          <a:bodyPr/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552E7F0D-A8CC-D351-94E0-B93E3F3DEA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8475" y="2907348"/>
            <a:ext cx="1971730" cy="319532"/>
          </a:xfrm>
        </p:spPr>
        <p:txBody>
          <a:bodyPr/>
          <a:lstStyle>
            <a:lvl1pPr>
              <a:defRPr lang="de-DE" sz="16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/>
              <a:t>Contact </a:t>
            </a:r>
            <a:r>
              <a:rPr lang="de-DE" err="1"/>
              <a:t>information</a:t>
            </a:r>
            <a:r>
              <a:rPr lang="de-DE"/>
              <a:t>: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8797235-2602-508E-6B35-20DED9161D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5660" y="5990000"/>
            <a:ext cx="3506400" cy="360000"/>
          </a:xfrm>
          <a:prstGeom prst="rect">
            <a:avLst/>
          </a:prstGeom>
        </p:spPr>
      </p:pic>
      <p:pic>
        <p:nvPicPr>
          <p:cNvPr id="7" name="object 10">
            <a:extLst>
              <a:ext uri="{FF2B5EF4-FFF2-40B4-BE49-F238E27FC236}">
                <a16:creationId xmlns:a16="http://schemas.microsoft.com/office/drawing/2014/main" id="{13CDB3F7-00C7-0239-F25F-0E99260F48B2}"/>
              </a:ext>
            </a:extLst>
          </p:cNvPr>
          <p:cNvPicPr/>
          <p:nvPr userDrawn="1"/>
        </p:nvPicPr>
        <p:blipFill>
          <a:blip r:embed="rId4"/>
          <a:srcRect/>
          <a:stretch/>
        </p:blipFill>
        <p:spPr>
          <a:xfrm>
            <a:off x="498478" y="270676"/>
            <a:ext cx="1516531" cy="2143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F86EEA-468A-E8C1-9988-BEAB929C1879}"/>
              </a:ext>
            </a:extLst>
          </p:cNvPr>
          <p:cNvSpPr txBox="1"/>
          <p:nvPr userDrawn="1"/>
        </p:nvSpPr>
        <p:spPr>
          <a:xfrm>
            <a:off x="5335150" y="3311951"/>
            <a:ext cx="407736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4000" b="1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Please evaluate this session.</a:t>
            </a:r>
          </a:p>
        </p:txBody>
      </p:sp>
    </p:spTree>
    <p:extLst>
      <p:ext uri="{BB962C8B-B14F-4D97-AF65-F5344CB8AC3E}">
        <p14:creationId xmlns:p14="http://schemas.microsoft.com/office/powerpoint/2010/main" val="117230619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70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4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Light Blue">
    <p:bg>
      <p:bgPr>
        <a:solidFill>
          <a:srgbClr val="EB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pyright - Dynamic" descr="{&quot;templafy&quot;:{&quot;id&quot;:&quot;27f15a2f-efbf-4b45-a883-cb50c003bc42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solidFill>
                  <a:srgbClr val="00144A"/>
                </a:solidFill>
                <a:latin typeface="+mn-lt"/>
              </a:rPr>
              <a:t>© 2025 SAP SE or an SAP affiliate company. All rights reserved. See Legal Notice on </a:t>
            </a:r>
            <a:r>
              <a:rPr lang="en-US" sz="600" b="0" i="0" err="1">
                <a:solidFill>
                  <a:srgbClr val="00144A"/>
                </a:solidFill>
                <a:latin typeface="+mn-lt"/>
              </a:rPr>
              <a:t>www.sap.com</a:t>
            </a:r>
            <a:r>
              <a:rPr lang="en-US" sz="600" b="0" i="0">
                <a:solidFill>
                  <a:srgbClr val="00144A"/>
                </a:solidFill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92FCA68-7DA8-8A95-904C-BC4FE65858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8475" y="3197065"/>
            <a:ext cx="3305429" cy="1265079"/>
          </a:xfrm>
        </p:spPr>
        <p:txBody>
          <a:bodyPr/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 sz="1600">
                <a:solidFill>
                  <a:srgbClr val="002A86"/>
                </a:solidFill>
              </a:defRPr>
            </a:lvl1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5640DA-8699-0ACF-0E7E-02C3C53F5C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8475" y="2907348"/>
            <a:ext cx="1971730" cy="319532"/>
          </a:xfrm>
        </p:spPr>
        <p:txBody>
          <a:bodyPr/>
          <a:lstStyle>
            <a:lvl1pPr>
              <a:defRPr lang="de-DE" sz="1600" b="0" i="0" kern="1200" dirty="0">
                <a:solidFill>
                  <a:srgbClr val="002A8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/>
              <a:t>Contact </a:t>
            </a:r>
            <a:r>
              <a:rPr lang="de-DE" err="1"/>
              <a:t>information</a:t>
            </a:r>
            <a:r>
              <a:rPr lang="de-DE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25E92-A092-A296-1447-24BF65F53C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5659" y="5990000"/>
            <a:ext cx="3506403" cy="360000"/>
          </a:xfrm>
          <a:prstGeom prst="rect">
            <a:avLst/>
          </a:prstGeom>
        </p:spPr>
      </p:pic>
      <p:pic>
        <p:nvPicPr>
          <p:cNvPr id="2" name="object 10">
            <a:extLst>
              <a:ext uri="{FF2B5EF4-FFF2-40B4-BE49-F238E27FC236}">
                <a16:creationId xmlns:a16="http://schemas.microsoft.com/office/drawing/2014/main" id="{ED80F4D0-39E0-3001-D857-22E184EE8430}"/>
              </a:ext>
            </a:extLst>
          </p:cNvPr>
          <p:cNvPicPr/>
          <p:nvPr userDrawn="1"/>
        </p:nvPicPr>
        <p:blipFill>
          <a:blip r:embed="rId3"/>
          <a:srcRect/>
          <a:stretch/>
        </p:blipFill>
        <p:spPr>
          <a:xfrm>
            <a:off x="498475" y="270676"/>
            <a:ext cx="1516538" cy="214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B9B42-EDE1-7CEF-B9DE-167E9A24E95C}"/>
              </a:ext>
            </a:extLst>
          </p:cNvPr>
          <p:cNvSpPr txBox="1"/>
          <p:nvPr userDrawn="1"/>
        </p:nvSpPr>
        <p:spPr>
          <a:xfrm>
            <a:off x="5335150" y="3311951"/>
            <a:ext cx="318599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4000" b="1" i="0" kern="0">
                <a:solidFill>
                  <a:srgbClr val="00144A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Thank you!</a:t>
            </a:r>
          </a:p>
        </p:txBody>
      </p:sp>
      <p:pic>
        <p:nvPicPr>
          <p:cNvPr id="4" name="Grafik 3" descr="Ein Bild, das Screenshot, Grafiken, Farbigkeit enthält.&#10;&#10;KI-generierte Inhalte können fehlerhaft sein.">
            <a:extLst>
              <a:ext uri="{FF2B5EF4-FFF2-40B4-BE49-F238E27FC236}">
                <a16:creationId xmlns:a16="http://schemas.microsoft.com/office/drawing/2014/main" id="{4FB77C3D-C803-A0A6-A0C2-0A302AF0A3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50611" y="196947"/>
            <a:ext cx="9903657" cy="557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1797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70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4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0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02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7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0562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57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D3C95C-F7E9-F543-8C9B-0C0606A38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93" y="2195189"/>
            <a:ext cx="4885014" cy="837152"/>
          </a:xfrm>
        </p:spPr>
        <p:txBody>
          <a:bodyPr/>
          <a:lstStyle>
            <a:lvl1pPr>
              <a:lnSpc>
                <a:spcPct val="85000"/>
              </a:lnSpc>
              <a:defRPr sz="3200" b="1" i="0">
                <a:solidFill>
                  <a:schemeClr val="tx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3D21C7FC-AE39-7B4B-B02F-8D74B7C40836}"/>
              </a:ext>
            </a:extLst>
          </p:cNvPr>
          <p:cNvSpPr txBox="1"/>
          <p:nvPr userDrawn="1"/>
        </p:nvSpPr>
        <p:spPr bwMode="black">
          <a:xfrm>
            <a:off x="504131" y="6559835"/>
            <a:ext cx="236549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600" b="0" i="0">
                <a:solidFill>
                  <a:schemeClr val="tx1"/>
                </a:solidFill>
                <a:latin typeface="72" panose="020B050303000000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2025 SAP SE or an SAP affiliate company. All rights reserved.  |</a:t>
            </a:r>
            <a:endParaRPr lang="en-US" sz="600" b="0" i="0" kern="0">
              <a:solidFill>
                <a:schemeClr val="tx1"/>
              </a:solidFill>
              <a:latin typeface="72" panose="020B0503030000000003" pitchFamily="34" charset="0"/>
              <a:ea typeface="Arial Unicode MS"/>
              <a:cs typeface="Arial Unicode MS" pitchFamily="34" charset="-128"/>
              <a:sym typeface="Arial"/>
            </a:endParaRPr>
          </a:p>
        </p:txBody>
      </p:sp>
      <p:sp>
        <p:nvSpPr>
          <p:cNvPr id="9" name="Classification">
            <a:extLst>
              <a:ext uri="{FF2B5EF4-FFF2-40B4-BE49-F238E27FC236}">
                <a16:creationId xmlns:a16="http://schemas.microsoft.com/office/drawing/2014/main" id="{6702532A-8C99-C34D-86E4-1E95886F3316}"/>
              </a:ext>
            </a:extLst>
          </p:cNvPr>
          <p:cNvSpPr txBox="1"/>
          <p:nvPr userDrawn="1"/>
        </p:nvSpPr>
        <p:spPr bwMode="black">
          <a:xfrm>
            <a:off x="2755995" y="6567529"/>
            <a:ext cx="328702" cy="846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88558">
              <a:buClr>
                <a:srgbClr val="000000"/>
              </a:buClr>
              <a:buFont typeface="Arial" pitchFamily="34" charset="0"/>
              <a:buNone/>
              <a:defRPr/>
            </a:pPr>
            <a:r>
              <a:rPr lang="en-US" sz="550" b="0" i="0" kern="0">
                <a:solidFill>
                  <a:schemeClr val="tx1"/>
                </a:solidFill>
                <a:latin typeface="72" panose="020B0503030000000003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96905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Keyvisual 2 Dark Blue">
    <p:bg>
      <p:bgPr>
        <a:solidFill>
          <a:srgbClr val="001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7999" y="1858963"/>
            <a:ext cx="4271575" cy="1844550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200" b="0" i="0">
                <a:solidFill>
                  <a:schemeClr val="bg1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 </a:t>
            </a:r>
            <a:br>
              <a:rPr lang="en-US"/>
            </a:br>
            <a:r>
              <a:rPr lang="en-US"/>
              <a:t>and here</a:t>
            </a:r>
            <a:endParaRPr lang="de-DE" sz="3600" kern="0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6" name="object 10">
            <a:extLst>
              <a:ext uri="{FF2B5EF4-FFF2-40B4-BE49-F238E27FC236}">
                <a16:creationId xmlns:a16="http://schemas.microsoft.com/office/drawing/2014/main" id="{C6B76F5E-4398-BD16-B5D6-62F9A27FF810}"/>
              </a:ext>
            </a:extLst>
          </p:cNvPr>
          <p:cNvPicPr/>
          <p:nvPr userDrawn="1"/>
        </p:nvPicPr>
        <p:blipFill>
          <a:blip r:embed="rId3"/>
          <a:srcRect/>
          <a:stretch/>
        </p:blipFill>
        <p:spPr>
          <a:xfrm>
            <a:off x="293337" y="284307"/>
            <a:ext cx="1516538" cy="214363"/>
          </a:xfrm>
          <a:prstGeom prst="rect">
            <a:avLst/>
          </a:prstGeom>
        </p:spPr>
      </p:pic>
      <p:sp>
        <p:nvSpPr>
          <p:cNvPr id="2" name="Text placeholder - column 1">
            <a:extLst>
              <a:ext uri="{FF2B5EF4-FFF2-40B4-BE49-F238E27FC236}">
                <a16:creationId xmlns:a16="http://schemas.microsoft.com/office/drawing/2014/main" id="{BCDC6924-8FC6-12CF-060C-A88CC6F109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3337" y="4027469"/>
            <a:ext cx="4271575" cy="50343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Name, SAP</a:t>
            </a:r>
          </a:p>
          <a:p>
            <a:pPr lvl="0"/>
            <a:r>
              <a:rPr lang="en-US"/>
              <a:t>Speaker Name 2, SAP</a:t>
            </a:r>
          </a:p>
        </p:txBody>
      </p:sp>
      <p:sp>
        <p:nvSpPr>
          <p:cNvPr id="5" name="Text placeholder - column 1">
            <a:extLst>
              <a:ext uri="{FF2B5EF4-FFF2-40B4-BE49-F238E27FC236}">
                <a16:creationId xmlns:a16="http://schemas.microsoft.com/office/drawing/2014/main" id="{9435ADCE-3465-AF4F-B7CC-68F2609F19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3337" y="4623706"/>
            <a:ext cx="4271575" cy="23115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/>
            </a:pPr>
            <a:r>
              <a:rPr lang="en-US"/>
              <a:t>Month Year</a:t>
            </a:r>
          </a:p>
        </p:txBody>
      </p: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3805DC2B-6B5F-D1FB-BFD0-EF9A7EC4DD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575" y="6213693"/>
            <a:ext cx="1769400" cy="360000"/>
          </a:xfrm>
          <a:prstGeom prst="rect">
            <a:avLst/>
          </a:prstGeom>
        </p:spPr>
      </p:pic>
      <p:pic>
        <p:nvPicPr>
          <p:cNvPr id="11" name="Grafik 10" descr="Ein Bild, das Kleidung, Menschliches Gesicht, Person, Screenshot enthält.&#10;&#10;KI-generierte Inhalte können fehlerhaft sein.">
            <a:extLst>
              <a:ext uri="{FF2B5EF4-FFF2-40B4-BE49-F238E27FC236}">
                <a16:creationId xmlns:a16="http://schemas.microsoft.com/office/drawing/2014/main" id="{CDF68E14-0038-7C57-0570-81320A0E7D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45353" y="956737"/>
            <a:ext cx="7374114" cy="49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47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171">
          <p15:clr>
            <a:srgbClr val="FBAE40"/>
          </p15:clr>
        </p15:guide>
        <p15:guide id="3" orient="horz" pos="2523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3022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Keyvisual 2 Light Blue">
    <p:bg>
      <p:bgPr>
        <a:solidFill>
          <a:srgbClr val="EB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7999" y="1858963"/>
            <a:ext cx="4271575" cy="1844550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200" b="0" i="0">
                <a:solidFill>
                  <a:srgbClr val="002A86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 </a:t>
            </a:r>
            <a:br>
              <a:rPr lang="en-US"/>
            </a:br>
            <a:r>
              <a:rPr lang="en-US"/>
              <a:t>and here</a:t>
            </a:r>
            <a:endParaRPr lang="de-DE" sz="3600" kern="0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Text placeholder - column 1">
            <a:extLst>
              <a:ext uri="{FF2B5EF4-FFF2-40B4-BE49-F238E27FC236}">
                <a16:creationId xmlns:a16="http://schemas.microsoft.com/office/drawing/2014/main" id="{BCDC6924-8FC6-12CF-060C-A88CC6F109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3337" y="4027469"/>
            <a:ext cx="4271575" cy="50343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 sz="1600">
                <a:solidFill>
                  <a:srgbClr val="002A86"/>
                </a:solidFill>
              </a:defRPr>
            </a:lvl1pPr>
          </a:lstStyle>
          <a:p>
            <a:pPr lvl="0"/>
            <a:r>
              <a:rPr lang="en-US"/>
              <a:t>Speaker Name, SAP</a:t>
            </a:r>
          </a:p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/>
            </a:pPr>
            <a:r>
              <a:rPr lang="en-US"/>
              <a:t>Speaker Name 2, SAP</a:t>
            </a:r>
          </a:p>
        </p:txBody>
      </p:sp>
      <p:sp>
        <p:nvSpPr>
          <p:cNvPr id="5" name="Text placeholder - column 1">
            <a:extLst>
              <a:ext uri="{FF2B5EF4-FFF2-40B4-BE49-F238E27FC236}">
                <a16:creationId xmlns:a16="http://schemas.microsoft.com/office/drawing/2014/main" id="{9435ADCE-3465-AF4F-B7CC-68F2609F19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3337" y="4623706"/>
            <a:ext cx="4271575" cy="23115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 sz="1400">
                <a:solidFill>
                  <a:srgbClr val="002A86"/>
                </a:solidFill>
              </a:defRPr>
            </a:lvl1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/>
            </a:pPr>
            <a:r>
              <a:rPr lang="en-US"/>
              <a:t>Month Year</a:t>
            </a:r>
          </a:p>
        </p:txBody>
      </p:sp>
      <p:pic>
        <p:nvPicPr>
          <p:cNvPr id="6" name="object 10">
            <a:extLst>
              <a:ext uri="{FF2B5EF4-FFF2-40B4-BE49-F238E27FC236}">
                <a16:creationId xmlns:a16="http://schemas.microsoft.com/office/drawing/2014/main" id="{E06F435B-B4F2-3C3B-FF01-F2FED0B04E5B}"/>
              </a:ext>
            </a:extLst>
          </p:cNvPr>
          <p:cNvPicPr/>
          <p:nvPr userDrawn="1"/>
        </p:nvPicPr>
        <p:blipFill>
          <a:blip r:embed="rId2"/>
          <a:srcRect/>
          <a:stretch/>
        </p:blipFill>
        <p:spPr>
          <a:xfrm>
            <a:off x="293337" y="284307"/>
            <a:ext cx="1516538" cy="214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50B4BD-0486-A000-F88E-89BE29A25C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82575" y="6213693"/>
            <a:ext cx="1769400" cy="360000"/>
          </a:xfrm>
          <a:prstGeom prst="rect">
            <a:avLst/>
          </a:prstGeom>
        </p:spPr>
      </p:pic>
      <p:pic>
        <p:nvPicPr>
          <p:cNvPr id="14" name="Grafik 13" descr="Ein Bild, das Menschliches Gesicht, Kleidung, Person, Screenshot enthält.&#10;&#10;KI-generierte Inhalte können fehlerhaft sein.">
            <a:extLst>
              <a:ext uri="{FF2B5EF4-FFF2-40B4-BE49-F238E27FC236}">
                <a16:creationId xmlns:a16="http://schemas.microsoft.com/office/drawing/2014/main" id="{BC94FE32-1FCE-ADF8-9FCE-0CEF75FF74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18213" y="1155471"/>
            <a:ext cx="6876985" cy="46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171" userDrawn="1">
          <p15:clr>
            <a:srgbClr val="FBAE40"/>
          </p15:clr>
        </p15:guide>
        <p15:guide id="3" orient="horz" pos="2523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3022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>
          <a:xfrm>
            <a:off x="504000" y="505380"/>
            <a:ext cx="5211000" cy="409019"/>
          </a:xfrm>
        </p:spPr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8E82BE2B-69B2-5121-2AA4-8473C53F0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1548000"/>
            <a:ext cx="6212683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11" name="Picture Placeholder 1/3 right">
            <a:extLst>
              <a:ext uri="{FF2B5EF4-FFF2-40B4-BE49-F238E27FC236}">
                <a16:creationId xmlns:a16="http://schemas.microsoft.com/office/drawing/2014/main" id="{DBDDA8C9-7B43-6F20-0BFB-64A2FA0DFD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7364186" y="0"/>
            <a:ext cx="4830989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1" userDrawn="1">
          <p15:clr>
            <a:srgbClr val="FBAE40"/>
          </p15:clr>
        </p15:guide>
        <p15:guide id="2" orient="horz" pos="970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Dark Blue">
    <p:bg>
      <p:bgPr>
        <a:solidFill>
          <a:srgbClr val="001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text">
            <a:extLst>
              <a:ext uri="{FF2B5EF4-FFF2-40B4-BE49-F238E27FC236}">
                <a16:creationId xmlns:a16="http://schemas.microsoft.com/office/drawing/2014/main" id="{A412289E-F61C-C4C6-EF03-71EF2CFBC0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498475" y="1579893"/>
            <a:ext cx="4695317" cy="2538986"/>
          </a:xfrm>
        </p:spPr>
        <p:txBody>
          <a:bodyPr anchor="ctr" anchorCtr="0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  <p:pic>
        <p:nvPicPr>
          <p:cNvPr id="3" name="Grafik 2" descr="Ein Bild, das Screenshot, Grafiken, Farbigkeit, Electric Blue (Farbe) enthält.&#10;&#10;KI-generierte Inhalte können fehlerhaft sein.">
            <a:extLst>
              <a:ext uri="{FF2B5EF4-FFF2-40B4-BE49-F238E27FC236}">
                <a16:creationId xmlns:a16="http://schemas.microsoft.com/office/drawing/2014/main" id="{74DEEBDB-220B-FC33-E9F5-E0355E26E0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69852" y="2202578"/>
            <a:ext cx="5388254" cy="218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Light Blue">
    <p:bg>
      <p:bgPr>
        <a:solidFill>
          <a:srgbClr val="EB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>
            <a:extLst>
              <a:ext uri="{FF2B5EF4-FFF2-40B4-BE49-F238E27FC236}">
                <a16:creationId xmlns:a16="http://schemas.microsoft.com/office/drawing/2014/main" id="{B8E19BB8-A9B6-70B1-A41B-ECC3C44A45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498475" y="1579893"/>
            <a:ext cx="4695317" cy="2538986"/>
          </a:xfrm>
        </p:spPr>
        <p:txBody>
          <a:bodyPr anchor="ctr" anchorCtr="0">
            <a:noAutofit/>
          </a:bodyPr>
          <a:lstStyle>
            <a:lvl1pPr>
              <a:defRPr sz="3600" b="0" i="0">
                <a:solidFill>
                  <a:srgbClr val="00144A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  <p:pic>
        <p:nvPicPr>
          <p:cNvPr id="3" name="Grafik 2" descr="Ein Bild, das Grafiken, Screenshot, Grafikdesign, Farbigkeit enthält.&#10;&#10;KI-generierte Inhalte können fehlerhaft sein.">
            <a:extLst>
              <a:ext uri="{FF2B5EF4-FFF2-40B4-BE49-F238E27FC236}">
                <a16:creationId xmlns:a16="http://schemas.microsoft.com/office/drawing/2014/main" id="{0F1D9163-0B5C-5000-AD1B-420F58612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0152" y="1564395"/>
            <a:ext cx="4307142" cy="340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2727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 Blue">
    <p:bg>
      <p:bgPr>
        <a:solidFill>
          <a:srgbClr val="001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81AC856-51FB-3EF1-C20A-A4CA2C0C35E4}"/>
              </a:ext>
            </a:extLst>
          </p:cNvPr>
          <p:cNvSpPr/>
          <p:nvPr userDrawn="1"/>
        </p:nvSpPr>
        <p:spPr bwMode="gray">
          <a:xfrm>
            <a:off x="10931236" y="0"/>
            <a:ext cx="1263940" cy="6858000"/>
          </a:xfrm>
          <a:prstGeom prst="rect">
            <a:avLst/>
          </a:prstGeom>
          <a:solidFill>
            <a:srgbClr val="00144A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Quote placeholder">
            <a:extLst>
              <a:ext uri="{FF2B5EF4-FFF2-40B4-BE49-F238E27FC236}">
                <a16:creationId xmlns:a16="http://schemas.microsoft.com/office/drawing/2014/main" id="{69016EE0-15AC-8AC3-D463-DC5DC61056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16035" y="2413223"/>
            <a:ext cx="8747171" cy="2226877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600"/>
              </a:spcBef>
              <a:defRPr sz="59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BF5A9396-A07D-6E06-45A1-4C3DA3FAF6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56665" r="-30972"/>
          <a:stretch>
            <a:fillRect/>
          </a:stretch>
        </p:blipFill>
        <p:spPr>
          <a:xfrm>
            <a:off x="0" y="-685863"/>
            <a:ext cx="4670474" cy="800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85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4" orient="horz" pos="1132" userDrawn="1">
          <p15:clr>
            <a:srgbClr val="FBAE40"/>
          </p15:clr>
        </p15:guide>
        <p15:guide id="5" orient="horz" pos="2682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 Blue">
    <p:bg>
      <p:bgPr>
        <a:solidFill>
          <a:srgbClr val="EB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>
            <a:extLst>
              <a:ext uri="{FF2B5EF4-FFF2-40B4-BE49-F238E27FC236}">
                <a16:creationId xmlns:a16="http://schemas.microsoft.com/office/drawing/2014/main" id="{2F562D68-12E0-FC6D-5FA2-8F0F5950F2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16035" y="2413223"/>
            <a:ext cx="8747171" cy="2226877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600"/>
              </a:spcBef>
              <a:defRPr sz="5999" b="0" i="0">
                <a:solidFill>
                  <a:srgbClr val="00144A"/>
                </a:solidFill>
                <a:latin typeface="72 Brand Medium" panose="020B0504030603020204" pitchFamily="34" charset="0"/>
              </a:defRPr>
            </a:lvl1pPr>
            <a:lvl2pPr marL="0" indent="0">
              <a:buNone/>
              <a:defRPr sz="1600">
                <a:solidFill>
                  <a:srgbClr val="00144A"/>
                </a:solidFill>
              </a:defRPr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  <p:pic>
        <p:nvPicPr>
          <p:cNvPr id="23" name="Grafik 22" descr="Ein Bild, das Screenshot, Farbigkeit, Grafiken, Design enthält.&#10;&#10;KI-generierte Inhalte können fehlerhaft sein.">
            <a:extLst>
              <a:ext uri="{FF2B5EF4-FFF2-40B4-BE49-F238E27FC236}">
                <a16:creationId xmlns:a16="http://schemas.microsoft.com/office/drawing/2014/main" id="{3F193346-BE53-D607-580F-690C2CC99A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50232"/>
          <a:stretch>
            <a:fillRect/>
          </a:stretch>
        </p:blipFill>
        <p:spPr>
          <a:xfrm>
            <a:off x="0" y="-685863"/>
            <a:ext cx="3016719" cy="800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9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4" orient="horz" pos="1132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8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3.xml"/><Relationship Id="rId63" Type="http://schemas.openxmlformats.org/officeDocument/2006/relationships/tags" Target="../tags/tag34.xml"/><Relationship Id="rId84" Type="http://schemas.openxmlformats.org/officeDocument/2006/relationships/tags" Target="../tags/tag55.xml"/><Relationship Id="rId138" Type="http://schemas.openxmlformats.org/officeDocument/2006/relationships/tags" Target="../tags/tag109.xml"/><Relationship Id="rId107" Type="http://schemas.openxmlformats.org/officeDocument/2006/relationships/tags" Target="../tags/tag78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3.xml"/><Relationship Id="rId53" Type="http://schemas.openxmlformats.org/officeDocument/2006/relationships/tags" Target="../tags/tag24.xml"/><Relationship Id="rId74" Type="http://schemas.openxmlformats.org/officeDocument/2006/relationships/tags" Target="../tags/tag45.xml"/><Relationship Id="rId128" Type="http://schemas.openxmlformats.org/officeDocument/2006/relationships/tags" Target="../tags/tag99.xml"/><Relationship Id="rId149" Type="http://schemas.openxmlformats.org/officeDocument/2006/relationships/tags" Target="../tags/tag120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6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tags" Target="../tags/tag14.xml"/><Relationship Id="rId48" Type="http://schemas.openxmlformats.org/officeDocument/2006/relationships/tags" Target="../tags/tag19.xml"/><Relationship Id="rId64" Type="http://schemas.openxmlformats.org/officeDocument/2006/relationships/tags" Target="../tags/tag35.xml"/><Relationship Id="rId69" Type="http://schemas.openxmlformats.org/officeDocument/2006/relationships/tags" Target="../tags/tag40.xml"/><Relationship Id="rId113" Type="http://schemas.openxmlformats.org/officeDocument/2006/relationships/tags" Target="../tags/tag84.xml"/><Relationship Id="rId118" Type="http://schemas.openxmlformats.org/officeDocument/2006/relationships/tags" Target="../tags/tag89.xml"/><Relationship Id="rId134" Type="http://schemas.openxmlformats.org/officeDocument/2006/relationships/tags" Target="../tags/tag105.xml"/><Relationship Id="rId139" Type="http://schemas.openxmlformats.org/officeDocument/2006/relationships/tags" Target="../tags/tag110.xml"/><Relationship Id="rId80" Type="http://schemas.openxmlformats.org/officeDocument/2006/relationships/tags" Target="../tags/tag51.xml"/><Relationship Id="rId85" Type="http://schemas.openxmlformats.org/officeDocument/2006/relationships/tags" Target="../tags/tag56.xml"/><Relationship Id="rId150" Type="http://schemas.openxmlformats.org/officeDocument/2006/relationships/tags" Target="../tags/tag121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4.xml"/><Relationship Id="rId38" Type="http://schemas.openxmlformats.org/officeDocument/2006/relationships/tags" Target="../tags/tag9.xml"/><Relationship Id="rId59" Type="http://schemas.openxmlformats.org/officeDocument/2006/relationships/tags" Target="../tags/tag30.xml"/><Relationship Id="rId103" Type="http://schemas.openxmlformats.org/officeDocument/2006/relationships/tags" Target="../tags/tag74.xml"/><Relationship Id="rId108" Type="http://schemas.openxmlformats.org/officeDocument/2006/relationships/tags" Target="../tags/tag79.xml"/><Relationship Id="rId124" Type="http://schemas.openxmlformats.org/officeDocument/2006/relationships/tags" Target="../tags/tag95.xml"/><Relationship Id="rId129" Type="http://schemas.openxmlformats.org/officeDocument/2006/relationships/tags" Target="../tags/tag100.xml"/><Relationship Id="rId54" Type="http://schemas.openxmlformats.org/officeDocument/2006/relationships/tags" Target="../tags/tag25.xml"/><Relationship Id="rId70" Type="http://schemas.openxmlformats.org/officeDocument/2006/relationships/tags" Target="../tags/tag41.xml"/><Relationship Id="rId75" Type="http://schemas.openxmlformats.org/officeDocument/2006/relationships/tags" Target="../tags/tag46.xml"/><Relationship Id="rId91" Type="http://schemas.openxmlformats.org/officeDocument/2006/relationships/tags" Target="../tags/tag62.xml"/><Relationship Id="rId96" Type="http://schemas.openxmlformats.org/officeDocument/2006/relationships/tags" Target="../tags/tag67.xml"/><Relationship Id="rId140" Type="http://schemas.openxmlformats.org/officeDocument/2006/relationships/tags" Target="../tags/tag111.xml"/><Relationship Id="rId145" Type="http://schemas.openxmlformats.org/officeDocument/2006/relationships/tags" Target="../tags/tag1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20.xml"/><Relationship Id="rId114" Type="http://schemas.openxmlformats.org/officeDocument/2006/relationships/tags" Target="../tags/tag85.xml"/><Relationship Id="rId119" Type="http://schemas.openxmlformats.org/officeDocument/2006/relationships/tags" Target="../tags/tag90.xml"/><Relationship Id="rId44" Type="http://schemas.openxmlformats.org/officeDocument/2006/relationships/tags" Target="../tags/tag15.xml"/><Relationship Id="rId60" Type="http://schemas.openxmlformats.org/officeDocument/2006/relationships/tags" Target="../tags/tag31.xml"/><Relationship Id="rId65" Type="http://schemas.openxmlformats.org/officeDocument/2006/relationships/tags" Target="../tags/tag36.xml"/><Relationship Id="rId81" Type="http://schemas.openxmlformats.org/officeDocument/2006/relationships/tags" Target="../tags/tag52.xml"/><Relationship Id="rId86" Type="http://schemas.openxmlformats.org/officeDocument/2006/relationships/tags" Target="../tags/tag57.xml"/><Relationship Id="rId130" Type="http://schemas.openxmlformats.org/officeDocument/2006/relationships/tags" Target="../tags/tag101.xml"/><Relationship Id="rId135" Type="http://schemas.openxmlformats.org/officeDocument/2006/relationships/tags" Target="../tags/tag106.xml"/><Relationship Id="rId151" Type="http://schemas.openxmlformats.org/officeDocument/2006/relationships/tags" Target="../tags/tag122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10.xml"/><Relationship Id="rId109" Type="http://schemas.openxmlformats.org/officeDocument/2006/relationships/tags" Target="../tags/tag80.xml"/><Relationship Id="rId34" Type="http://schemas.openxmlformats.org/officeDocument/2006/relationships/tags" Target="../tags/tag5.xml"/><Relationship Id="rId50" Type="http://schemas.openxmlformats.org/officeDocument/2006/relationships/tags" Target="../tags/tag21.xml"/><Relationship Id="rId55" Type="http://schemas.openxmlformats.org/officeDocument/2006/relationships/tags" Target="../tags/tag26.xml"/><Relationship Id="rId76" Type="http://schemas.openxmlformats.org/officeDocument/2006/relationships/tags" Target="../tags/tag47.xml"/><Relationship Id="rId97" Type="http://schemas.openxmlformats.org/officeDocument/2006/relationships/tags" Target="../tags/tag68.xml"/><Relationship Id="rId104" Type="http://schemas.openxmlformats.org/officeDocument/2006/relationships/tags" Target="../tags/tag75.xml"/><Relationship Id="rId120" Type="http://schemas.openxmlformats.org/officeDocument/2006/relationships/tags" Target="../tags/tag91.xml"/><Relationship Id="rId125" Type="http://schemas.openxmlformats.org/officeDocument/2006/relationships/tags" Target="../tags/tag96.xml"/><Relationship Id="rId141" Type="http://schemas.openxmlformats.org/officeDocument/2006/relationships/tags" Target="../tags/tag112.xml"/><Relationship Id="rId146" Type="http://schemas.openxmlformats.org/officeDocument/2006/relationships/tags" Target="../tags/tag117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2.xml"/><Relationship Id="rId92" Type="http://schemas.openxmlformats.org/officeDocument/2006/relationships/tags" Target="../tags/tag63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11.xml"/><Relationship Id="rId45" Type="http://schemas.openxmlformats.org/officeDocument/2006/relationships/tags" Target="../tags/tag16.xml"/><Relationship Id="rId66" Type="http://schemas.openxmlformats.org/officeDocument/2006/relationships/tags" Target="../tags/tag37.xml"/><Relationship Id="rId87" Type="http://schemas.openxmlformats.org/officeDocument/2006/relationships/tags" Target="../tags/tag58.xml"/><Relationship Id="rId110" Type="http://schemas.openxmlformats.org/officeDocument/2006/relationships/tags" Target="../tags/tag81.xml"/><Relationship Id="rId115" Type="http://schemas.openxmlformats.org/officeDocument/2006/relationships/tags" Target="../tags/tag86.xml"/><Relationship Id="rId131" Type="http://schemas.openxmlformats.org/officeDocument/2006/relationships/tags" Target="../tags/tag102.xml"/><Relationship Id="rId136" Type="http://schemas.openxmlformats.org/officeDocument/2006/relationships/tags" Target="../tags/tag107.xml"/><Relationship Id="rId61" Type="http://schemas.openxmlformats.org/officeDocument/2006/relationships/tags" Target="../tags/tag32.xml"/><Relationship Id="rId82" Type="http://schemas.openxmlformats.org/officeDocument/2006/relationships/tags" Target="../tags/tag53.xml"/><Relationship Id="rId152" Type="http://schemas.openxmlformats.org/officeDocument/2006/relationships/tags" Target="../tags/tag123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theme" Target="../theme/theme1.xml"/><Relationship Id="rId35" Type="http://schemas.openxmlformats.org/officeDocument/2006/relationships/tags" Target="../tags/tag6.xml"/><Relationship Id="rId56" Type="http://schemas.openxmlformats.org/officeDocument/2006/relationships/tags" Target="../tags/tag27.xml"/><Relationship Id="rId77" Type="http://schemas.openxmlformats.org/officeDocument/2006/relationships/tags" Target="../tags/tag48.xml"/><Relationship Id="rId100" Type="http://schemas.openxmlformats.org/officeDocument/2006/relationships/tags" Target="../tags/tag71.xml"/><Relationship Id="rId105" Type="http://schemas.openxmlformats.org/officeDocument/2006/relationships/tags" Target="../tags/tag76.xml"/><Relationship Id="rId126" Type="http://schemas.openxmlformats.org/officeDocument/2006/relationships/tags" Target="../tags/tag97.xml"/><Relationship Id="rId147" Type="http://schemas.openxmlformats.org/officeDocument/2006/relationships/tags" Target="../tags/tag118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2.xml"/><Relationship Id="rId72" Type="http://schemas.openxmlformats.org/officeDocument/2006/relationships/tags" Target="../tags/tag43.xml"/><Relationship Id="rId93" Type="http://schemas.openxmlformats.org/officeDocument/2006/relationships/tags" Target="../tags/tag64.xml"/><Relationship Id="rId98" Type="http://schemas.openxmlformats.org/officeDocument/2006/relationships/tags" Target="../tags/tag69.xml"/><Relationship Id="rId121" Type="http://schemas.openxmlformats.org/officeDocument/2006/relationships/tags" Target="../tags/tag92.xml"/><Relationship Id="rId142" Type="http://schemas.openxmlformats.org/officeDocument/2006/relationships/tags" Target="../tags/tag113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7.xml"/><Relationship Id="rId67" Type="http://schemas.openxmlformats.org/officeDocument/2006/relationships/tags" Target="../tags/tag38.xml"/><Relationship Id="rId116" Type="http://schemas.openxmlformats.org/officeDocument/2006/relationships/tags" Target="../tags/tag87.xml"/><Relationship Id="rId137" Type="http://schemas.openxmlformats.org/officeDocument/2006/relationships/tags" Target="../tags/tag108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2.xml"/><Relationship Id="rId62" Type="http://schemas.openxmlformats.org/officeDocument/2006/relationships/tags" Target="../tags/tag33.xml"/><Relationship Id="rId83" Type="http://schemas.openxmlformats.org/officeDocument/2006/relationships/tags" Target="../tags/tag54.xml"/><Relationship Id="rId88" Type="http://schemas.openxmlformats.org/officeDocument/2006/relationships/tags" Target="../tags/tag59.xml"/><Relationship Id="rId111" Type="http://schemas.openxmlformats.org/officeDocument/2006/relationships/tags" Target="../tags/tag82.xml"/><Relationship Id="rId132" Type="http://schemas.openxmlformats.org/officeDocument/2006/relationships/tags" Target="../tags/tag103.xml"/><Relationship Id="rId153" Type="http://schemas.openxmlformats.org/officeDocument/2006/relationships/tags" Target="../tags/tag124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7.xml"/><Relationship Id="rId57" Type="http://schemas.openxmlformats.org/officeDocument/2006/relationships/tags" Target="../tags/tag28.xml"/><Relationship Id="rId106" Type="http://schemas.openxmlformats.org/officeDocument/2006/relationships/tags" Target="../tags/tag77.xml"/><Relationship Id="rId127" Type="http://schemas.openxmlformats.org/officeDocument/2006/relationships/tags" Target="../tags/tag98.xml"/><Relationship Id="rId10" Type="http://schemas.openxmlformats.org/officeDocument/2006/relationships/slideLayout" Target="../slideLayouts/slideLayout10.xml"/><Relationship Id="rId31" Type="http://schemas.openxmlformats.org/officeDocument/2006/relationships/tags" Target="../tags/tag2.xml"/><Relationship Id="rId52" Type="http://schemas.openxmlformats.org/officeDocument/2006/relationships/tags" Target="../tags/tag23.xml"/><Relationship Id="rId73" Type="http://schemas.openxmlformats.org/officeDocument/2006/relationships/tags" Target="../tags/tag44.xml"/><Relationship Id="rId78" Type="http://schemas.openxmlformats.org/officeDocument/2006/relationships/tags" Target="../tags/tag49.xml"/><Relationship Id="rId94" Type="http://schemas.openxmlformats.org/officeDocument/2006/relationships/tags" Target="../tags/tag65.xml"/><Relationship Id="rId99" Type="http://schemas.openxmlformats.org/officeDocument/2006/relationships/tags" Target="../tags/tag70.xml"/><Relationship Id="rId101" Type="http://schemas.openxmlformats.org/officeDocument/2006/relationships/tags" Target="../tags/tag72.xml"/><Relationship Id="rId122" Type="http://schemas.openxmlformats.org/officeDocument/2006/relationships/tags" Target="../tags/tag93.xml"/><Relationship Id="rId143" Type="http://schemas.openxmlformats.org/officeDocument/2006/relationships/tags" Target="../tags/tag114.xml"/><Relationship Id="rId148" Type="http://schemas.openxmlformats.org/officeDocument/2006/relationships/tags" Target="../tags/tag1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8.xml"/><Relationship Id="rId68" Type="http://schemas.openxmlformats.org/officeDocument/2006/relationships/tags" Target="../tags/tag39.xml"/><Relationship Id="rId89" Type="http://schemas.openxmlformats.org/officeDocument/2006/relationships/tags" Target="../tags/tag60.xml"/><Relationship Id="rId112" Type="http://schemas.openxmlformats.org/officeDocument/2006/relationships/tags" Target="../tags/tag83.xml"/><Relationship Id="rId133" Type="http://schemas.openxmlformats.org/officeDocument/2006/relationships/tags" Target="../tags/tag104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8.xml"/><Relationship Id="rId58" Type="http://schemas.openxmlformats.org/officeDocument/2006/relationships/tags" Target="../tags/tag29.xml"/><Relationship Id="rId79" Type="http://schemas.openxmlformats.org/officeDocument/2006/relationships/tags" Target="../tags/tag50.xml"/><Relationship Id="rId102" Type="http://schemas.openxmlformats.org/officeDocument/2006/relationships/tags" Target="../tags/tag73.xml"/><Relationship Id="rId123" Type="http://schemas.openxmlformats.org/officeDocument/2006/relationships/tags" Target="../tags/tag94.xml"/><Relationship Id="rId144" Type="http://schemas.openxmlformats.org/officeDocument/2006/relationships/tags" Target="../tags/tag115.xml"/><Relationship Id="rId90" Type="http://schemas.openxmlformats.org/officeDocument/2006/relationships/tags" Target="../tags/tag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1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2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4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72 Brand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72 Brand" panose="020B0504030603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861" r:id="rId2"/>
    <p:sldLayoutId id="2147483862" r:id="rId3"/>
    <p:sldLayoutId id="2147483819" r:id="rId4"/>
    <p:sldLayoutId id="2147483741" r:id="rId5"/>
    <p:sldLayoutId id="2147483765" r:id="rId6"/>
    <p:sldLayoutId id="2147483800" r:id="rId7"/>
    <p:sldLayoutId id="2147483744" r:id="rId8"/>
    <p:sldLayoutId id="2147483860" r:id="rId9"/>
    <p:sldLayoutId id="2147483864" r:id="rId10"/>
    <p:sldLayoutId id="2147483865" r:id="rId11"/>
    <p:sldLayoutId id="2147483743" r:id="rId12"/>
    <p:sldLayoutId id="2147483774" r:id="rId13"/>
    <p:sldLayoutId id="2147483863" r:id="rId14"/>
    <p:sldLayoutId id="2147483745" r:id="rId15"/>
    <p:sldLayoutId id="2147483760" r:id="rId16"/>
    <p:sldLayoutId id="2147483768" r:id="rId17"/>
    <p:sldLayoutId id="2147483769" r:id="rId18"/>
    <p:sldLayoutId id="2147483770" r:id="rId19"/>
    <p:sldLayoutId id="2147483757" r:id="rId20"/>
    <p:sldLayoutId id="2147483771" r:id="rId21"/>
    <p:sldLayoutId id="2147483763" r:id="rId22"/>
    <p:sldLayoutId id="2147483751" r:id="rId23"/>
    <p:sldLayoutId id="2147483824" r:id="rId24"/>
    <p:sldLayoutId id="2147483802" r:id="rId25"/>
    <p:sldLayoutId id="2147483866" r:id="rId26"/>
    <p:sldLayoutId id="2147483867" r:id="rId27"/>
    <p:sldLayoutId id="2147483868" r:id="rId28"/>
    <p:sldLayoutId id="2147483924" r:id="rId29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72 Brand" panose="02000000000000000000" pitchFamily="2" charset="0"/>
        <a:buChar char="​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73" userDrawn="1">
          <p15:clr>
            <a:srgbClr val="F26B43"/>
          </p15:clr>
        </p15:guide>
        <p15:guide id="3" orient="horz" pos="317" userDrawn="1">
          <p15:clr>
            <a:srgbClr val="F26B43"/>
          </p15:clr>
        </p15:guide>
        <p15:guide id="4" pos="317" userDrawn="1">
          <p15:clr>
            <a:srgbClr val="F26B43"/>
          </p15:clr>
        </p15:guide>
        <p15:guide id="5" pos="7373" userDrawn="1">
          <p15:clr>
            <a:srgbClr val="F26B43"/>
          </p15:clr>
        </p15:guide>
        <p15:guide id="6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SAP-samples/teched2025-AD166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39.svg"/><Relationship Id="rId18" Type="http://schemas.openxmlformats.org/officeDocument/2006/relationships/hyperlink" Target="https://store.build.cloud.sap/store" TargetMode="External"/><Relationship Id="rId26" Type="http://schemas.openxmlformats.org/officeDocument/2006/relationships/image" Target="../media/image50.png"/><Relationship Id="rId3" Type="http://schemas.openxmlformats.org/officeDocument/2006/relationships/hyperlink" Target="https://www.sap.com/products/technology-platform/build/trial.html" TargetMode="External"/><Relationship Id="rId21" Type="http://schemas.openxmlformats.org/officeDocument/2006/relationships/image" Target="../media/image45.svg"/><Relationship Id="rId7" Type="http://schemas.openxmlformats.org/officeDocument/2006/relationships/image" Target="../media/image36.pn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5" Type="http://schemas.openxmlformats.org/officeDocument/2006/relationships/image" Target="../media/image49.sv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community.sap.com/t5/technology-blogs-by-sap/how-to-activate-your-free-sap-build-entitlements-with-your-sap-s-4hana/ba-p/13736765" TargetMode="External"/><Relationship Id="rId11" Type="http://schemas.openxmlformats.org/officeDocument/2006/relationships/hyperlink" Target="https://learning.sap.com/products/sap-build" TargetMode="External"/><Relationship Id="rId24" Type="http://schemas.openxmlformats.org/officeDocument/2006/relationships/image" Target="../media/image48.png"/><Relationship Id="rId5" Type="http://schemas.openxmlformats.org/officeDocument/2006/relationships/image" Target="../media/image35.svg"/><Relationship Id="rId15" Type="http://schemas.openxmlformats.org/officeDocument/2006/relationships/image" Target="../media/image41.svg"/><Relationship Id="rId23" Type="http://schemas.openxmlformats.org/officeDocument/2006/relationships/image" Target="../media/image47.svg"/><Relationship Id="rId10" Type="http://schemas.openxmlformats.org/officeDocument/2006/relationships/hyperlink" Target="https://www.sap.com/products/technology-platform/low-code.html" TargetMode="External"/><Relationship Id="rId19" Type="http://schemas.openxmlformats.org/officeDocument/2006/relationships/hyperlink" Target="https://store.sap.com/dcp/en/product/display-9999912510_live_v1/activation-service-for-sap-build-process-automation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s://www.sap.com/products/technology-platform/low-code/s4hana.html#:~:text=Accelerate%20enterprise%20automation%20for%20SAP,while%20keeping%20the%20core%20clean.&amp;text=Accelerate%20innovation%20to%20unlock%20your%20business%20potential." TargetMode="External"/><Relationship Id="rId14" Type="http://schemas.openxmlformats.org/officeDocument/2006/relationships/image" Target="../media/image40.png"/><Relationship Id="rId22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sapui5.hana.ondemand.com/test-resources/sap/fe/core/fpmExplorer/index.html#/overview/introduction" TargetMode="External"/><Relationship Id="rId13" Type="http://schemas.openxmlformats.org/officeDocument/2006/relationships/hyperlink" Target="https://help.sap.com/docs/sap-btp-guidance-framework/guidance-framework/what-is-sap-btp-guidance-framework" TargetMode="External"/><Relationship Id="rId18" Type="http://schemas.openxmlformats.org/officeDocument/2006/relationships/hyperlink" Target="https://help.sap.com/viewer/UI5_Flex" TargetMode="External"/><Relationship Id="rId3" Type="http://schemas.openxmlformats.org/officeDocument/2006/relationships/image" Target="../media/image51.jpeg"/><Relationship Id="rId21" Type="http://schemas.openxmlformats.org/officeDocument/2006/relationships/hyperlink" Target="https://github.com/SAP-samples/ui5-flexibility-easy-key-user-adaptation" TargetMode="External"/><Relationship Id="rId7" Type="http://schemas.openxmlformats.org/officeDocument/2006/relationships/hyperlink" Target="https://help.sap.com/docs/WZ/b03c84105ff74f809631e494bd612e83/4679f1cb6ed24e2eb0ebd07151758269.html" TargetMode="External"/><Relationship Id="rId12" Type="http://schemas.openxmlformats.org/officeDocument/2006/relationships/hyperlink" Target="https://www.sap.com/products/technology-platform.html" TargetMode="External"/><Relationship Id="rId17" Type="http://schemas.openxmlformats.org/officeDocument/2006/relationships/hyperlink" Target="https://help.sap.com/docs/sap-btp-guidance-framework/extension-architecture-guide/what-is-extension-architecture-guide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community.sap.com/t5/technology-blogs-by-sap/product-updates-for-sap-build-code-january-2025-edition/ba-p/13993021" TargetMode="External"/><Relationship Id="rId20" Type="http://schemas.openxmlformats.org/officeDocument/2006/relationships/hyperlink" Target="https://developers.sap.com/mission.sapui5-key-user-adaptation.html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ui5.sap.com/" TargetMode="External"/><Relationship Id="rId11" Type="http://schemas.openxmlformats.org/officeDocument/2006/relationships/hyperlink" Target="https://sap.github.io/ui5-webcomponents/" TargetMode="External"/><Relationship Id="rId5" Type="http://schemas.openxmlformats.org/officeDocument/2006/relationships/hyperlink" Target="https://blogs.sap.com/2021/08/23/what-is-sapui5/" TargetMode="External"/><Relationship Id="rId15" Type="http://schemas.openxmlformats.org/officeDocument/2006/relationships/hyperlink" Target="https://sap.com/build-code" TargetMode="External"/><Relationship Id="rId23" Type="http://schemas.openxmlformats.org/officeDocument/2006/relationships/hyperlink" Target="https://www.sap.com/events/teched/virtual/flow/sap/tev25/catalog-virtual/page/catalog/session/1752166265407001r3vW" TargetMode="External"/><Relationship Id="rId10" Type="http://schemas.openxmlformats.org/officeDocument/2006/relationships/hyperlink" Target="https://community.sap.com/t5/technology-blog-posts-by-sap/give-your-ai-agent-some-tools-introducing-the-ui5-mcp-server/ba-p/14200825" TargetMode="External"/><Relationship Id="rId19" Type="http://schemas.openxmlformats.org/officeDocument/2006/relationships/hyperlink" Target="https://community.sap.com/t5/technology-blogs-by-sap/extending-sapui5-apps-adaptation-projects-vs-extension-projects/ba-p/13961264" TargetMode="External"/><Relationship Id="rId4" Type="http://schemas.openxmlformats.org/officeDocument/2006/relationships/hyperlink" Target="https://experience.sap.com/fiori-design/" TargetMode="External"/><Relationship Id="rId9" Type="http://schemas.openxmlformats.org/officeDocument/2006/relationships/hyperlink" Target="https://ui5.sap.com/#/topic/28fcd55b04654977b63dacbee0552712" TargetMode="External"/><Relationship Id="rId14" Type="http://schemas.openxmlformats.org/officeDocument/2006/relationships/hyperlink" Target="https://www.sap.com/products/technology-platform/build.html" TargetMode="External"/><Relationship Id="rId22" Type="http://schemas.openxmlformats.org/officeDocument/2006/relationships/hyperlink" Target="https://developers.sap.com/group.sapui5-adaptation-projects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9.sv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25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6.xml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sv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A17822-DC0F-5756-43AD-6D4DFD67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858963"/>
            <a:ext cx="5950069" cy="1844550"/>
          </a:xfrm>
        </p:spPr>
        <p:txBody>
          <a:bodyPr/>
          <a:lstStyle/>
          <a:p>
            <a:r>
              <a:rPr lang="de-DE"/>
              <a:t>AD166</a:t>
            </a:r>
            <a:br>
              <a:rPr lang="de-DE"/>
            </a:br>
            <a:r>
              <a:rPr lang="de-DE"/>
              <a:t>The </a:t>
            </a:r>
            <a:r>
              <a:rPr lang="de-DE" err="1"/>
              <a:t>Taking</a:t>
            </a:r>
            <a:r>
              <a:rPr lang="de-DE"/>
              <a:t> UI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next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: </a:t>
            </a:r>
            <a:r>
              <a:rPr lang="de-DE" err="1"/>
              <a:t>Develop</a:t>
            </a:r>
            <a:r>
              <a:rPr lang="de-DE"/>
              <a:t> SAPUI5 </a:t>
            </a:r>
            <a:r>
              <a:rPr lang="de-DE" err="1"/>
              <a:t>with</a:t>
            </a:r>
            <a:r>
              <a:rPr lang="de-DE"/>
              <a:t> SAP </a:t>
            </a:r>
            <a:r>
              <a:rPr lang="de-DE" err="1"/>
              <a:t>Build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4C633E-6121-9D5A-A44C-9E590B8393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93337" y="4027469"/>
            <a:ext cx="4708033" cy="503434"/>
          </a:xfrm>
        </p:spPr>
        <p:txBody>
          <a:bodyPr anchor="t"/>
          <a:lstStyle/>
          <a:p>
            <a:r>
              <a:rPr lang="de-DE"/>
              <a:t>Tommy Vinh Lam, Senior Developer, SAP</a:t>
            </a:r>
            <a:br>
              <a:rPr lang="de-DE"/>
            </a:br>
            <a:r>
              <a:rPr lang="de-DE"/>
              <a:t>Christian </a:t>
            </a:r>
            <a:r>
              <a:rPr lang="de-DE" err="1"/>
              <a:t>Voshage</a:t>
            </a:r>
            <a:r>
              <a:rPr lang="de-DE"/>
              <a:t>, </a:t>
            </a:r>
            <a:r>
              <a:rPr lang="de-DE" err="1"/>
              <a:t>Product</a:t>
            </a:r>
            <a:r>
              <a:rPr lang="de-DE"/>
              <a:t> Manager, SAP </a:t>
            </a:r>
          </a:p>
          <a:p>
            <a:r>
              <a:rPr lang="de-DE"/>
              <a:t>Oliver Graeff, </a:t>
            </a:r>
            <a:r>
              <a:rPr lang="de-DE" err="1"/>
              <a:t>Director</a:t>
            </a:r>
            <a:r>
              <a:rPr lang="de-DE"/>
              <a:t> - </a:t>
            </a:r>
            <a:r>
              <a:rPr lang="de-DE" err="1"/>
              <a:t>Product</a:t>
            </a:r>
            <a:r>
              <a:rPr lang="de-DE"/>
              <a:t> Management, SAP</a:t>
            </a:r>
            <a:br>
              <a:rPr lang="de-DE"/>
            </a:br>
            <a:r>
              <a:rPr lang="de-DE"/>
              <a:t>Christian Georgi, Development Manager, SAP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4A004D-868A-8A89-3009-AE0FA4548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93337" y="5344376"/>
            <a:ext cx="4271575" cy="231153"/>
          </a:xfrm>
        </p:spPr>
        <p:txBody>
          <a:bodyPr/>
          <a:lstStyle/>
          <a:p>
            <a:r>
              <a:rPr lang="de-DE"/>
              <a:t>November 2025</a:t>
            </a:r>
          </a:p>
        </p:txBody>
      </p:sp>
    </p:spTree>
    <p:extLst>
      <p:ext uri="{BB962C8B-B14F-4D97-AF65-F5344CB8AC3E}">
        <p14:creationId xmlns:p14="http://schemas.microsoft.com/office/powerpoint/2010/main" val="4020567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569CFF-8532-54AF-8C92-27F898088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C124335-E8FD-A8D6-9163-324EB61C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Seamless</a:t>
            </a:r>
            <a:r>
              <a:rPr lang="de-DE"/>
              <a:t> Integration </a:t>
            </a:r>
            <a:r>
              <a:rPr lang="de-DE" err="1"/>
              <a:t>of</a:t>
            </a:r>
            <a:r>
              <a:rPr lang="de-DE"/>
              <a:t>  SAP Web Components </a:t>
            </a:r>
            <a:r>
              <a:rPr lang="de-DE" err="1"/>
              <a:t>into</a:t>
            </a:r>
            <a:r>
              <a:rPr lang="de-DE"/>
              <a:t> SAPUI5</a:t>
            </a:r>
          </a:p>
        </p:txBody>
      </p:sp>
      <p:sp>
        <p:nvSpPr>
          <p:cNvPr id="4" name="Rectangle: Rounded Corners 1">
            <a:extLst>
              <a:ext uri="{FF2B5EF4-FFF2-40B4-BE49-F238E27FC236}">
                <a16:creationId xmlns:a16="http://schemas.microsoft.com/office/drawing/2014/main" id="{C0067B36-895C-DD4E-8E1D-02D8B066BB6B}"/>
              </a:ext>
            </a:extLst>
          </p:cNvPr>
          <p:cNvSpPr/>
          <p:nvPr/>
        </p:nvSpPr>
        <p:spPr bwMode="gray">
          <a:xfrm>
            <a:off x="8934307" y="988740"/>
            <a:ext cx="2990993" cy="5231515"/>
          </a:xfrm>
          <a:prstGeom prst="roundRect">
            <a:avLst>
              <a:gd name="adj" fmla="val 7449"/>
            </a:avLst>
          </a:prstGeom>
          <a:solidFill>
            <a:srgbClr val="0070F2">
              <a:lumMod val="20000"/>
              <a:lumOff val="80000"/>
              <a:alpha val="26192"/>
            </a:srgbClr>
          </a:solidFill>
          <a:ln w="9525" algn="ctr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marR="0" lvl="0" indent="-18000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C46FFF-ECB2-86A3-A1C3-A9FAD3517339}"/>
              </a:ext>
            </a:extLst>
          </p:cNvPr>
          <p:cNvGrpSpPr/>
          <p:nvPr/>
        </p:nvGrpSpPr>
        <p:grpSpPr>
          <a:xfrm>
            <a:off x="9160580" y="2045463"/>
            <a:ext cx="2764720" cy="1495055"/>
            <a:chOff x="8576054" y="1732393"/>
            <a:chExt cx="2794186" cy="14950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3DEA22-9488-A0F2-A841-E6EE5C995C5F}"/>
                </a:ext>
              </a:extLst>
            </p:cNvPr>
            <p:cNvSpPr/>
            <p:nvPr/>
          </p:nvSpPr>
          <p:spPr bwMode="auto">
            <a:xfrm>
              <a:off x="8576054" y="1732393"/>
              <a:ext cx="2615068" cy="24929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72 Brand Medium" panose="020B0504030603020204" pitchFamily="34" charset="0"/>
                  <a:cs typeface="72" panose="020B0503030000000003" pitchFamily="34" charset="0"/>
                </a:rPr>
                <a:t>How you do it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4325F4-AE69-CB9A-DFD8-65FA95B9FF0A}"/>
                </a:ext>
              </a:extLst>
            </p:cNvPr>
            <p:cNvSpPr/>
            <p:nvPr/>
          </p:nvSpPr>
          <p:spPr bwMode="auto">
            <a:xfrm>
              <a:off x="8581980" y="2088675"/>
              <a:ext cx="2788260" cy="113877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171450" indent="-171450" fontAlgn="base">
                <a:spcAft>
                  <a:spcPts val="1200"/>
                </a:spcAft>
                <a:buClr>
                  <a:schemeClr val="tx1"/>
                </a:buClr>
                <a:buSzPct val="85000"/>
                <a:buFont typeface="Arial" panose="020B0604020202020204" pitchFamily="34" charset="0"/>
                <a:buChar char="•"/>
                <a:defRPr/>
              </a:pPr>
              <a:r>
                <a:rPr lang="en-US" sz="16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/>
                  <a:cs typeface="Arial"/>
                </a:rPr>
                <a:t>Use SAP Web Components in SAPUI5 apps.</a:t>
              </a:r>
            </a:p>
            <a:p>
              <a:pPr marL="171450" indent="-171450" fontAlgn="base">
                <a:spcAft>
                  <a:spcPts val="1200"/>
                </a:spcAft>
                <a:buClr>
                  <a:schemeClr val="tx1"/>
                </a:buClr>
                <a:buSzPct val="85000"/>
                <a:buFont typeface="Arial" panose="020B0604020202020204" pitchFamily="34" charset="0"/>
                <a:buChar char="•"/>
                <a:defRPr/>
              </a:pPr>
              <a:r>
                <a:rPr lang="en-US" sz="16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/>
                  <a:cs typeface="Arial"/>
                </a:rPr>
                <a:t>Consume just like regular SAPUI5 controls.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7CD881E-38F4-BA16-726C-DD12039A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62430" y="1261780"/>
            <a:ext cx="440622" cy="587496"/>
          </a:xfrm>
          <a:prstGeom prst="rect">
            <a:avLst/>
          </a:prstGeom>
          <a:noFill/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0E7BF1F-1E39-658F-BDCC-790261D1AF1E}"/>
              </a:ext>
            </a:extLst>
          </p:cNvPr>
          <p:cNvGrpSpPr/>
          <p:nvPr/>
        </p:nvGrpSpPr>
        <p:grpSpPr>
          <a:xfrm>
            <a:off x="9218024" y="3932892"/>
            <a:ext cx="2587493" cy="1990685"/>
            <a:chOff x="8576054" y="1729206"/>
            <a:chExt cx="2615069" cy="19906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6C97E47-1E6A-6647-5E0A-DD8D7270DCA3}"/>
                </a:ext>
              </a:extLst>
            </p:cNvPr>
            <p:cNvSpPr/>
            <p:nvPr/>
          </p:nvSpPr>
          <p:spPr bwMode="auto">
            <a:xfrm>
              <a:off x="8576054" y="1729206"/>
              <a:ext cx="2615068" cy="24929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72 Brand Medium" panose="020B0504030603020204" pitchFamily="34" charset="0"/>
                  <a:cs typeface="72" panose="020B0503030000000003" pitchFamily="34" charset="0"/>
                </a:rPr>
                <a:t>Why you do it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7C8591-70E2-428B-AB02-1ECEA112EB2E}"/>
                </a:ext>
              </a:extLst>
            </p:cNvPr>
            <p:cNvSpPr/>
            <p:nvPr/>
          </p:nvSpPr>
          <p:spPr bwMode="auto">
            <a:xfrm>
              <a:off x="8581982" y="2088675"/>
              <a:ext cx="2609141" cy="163121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171450" indent="-171450" fontAlgn="base">
                <a:spcAft>
                  <a:spcPts val="1200"/>
                </a:spcAft>
                <a:buClr>
                  <a:schemeClr val="tx1"/>
                </a:buClr>
                <a:buSzPct val="85000"/>
                <a:buFont typeface="Arial" panose="020B0604020202020204" pitchFamily="34" charset="0"/>
                <a:buChar char="•"/>
                <a:defRPr/>
              </a:pPr>
              <a:r>
                <a:rPr lang="en-US" sz="16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/>
                  <a:cs typeface="Arial"/>
                </a:rPr>
                <a:t>SAP Web Components are strategic UI elements for ALL technology stacks.</a:t>
              </a:r>
            </a:p>
            <a:p>
              <a:pPr marL="171450" indent="-171450" fontAlgn="base">
                <a:spcAft>
                  <a:spcPts val="1200"/>
                </a:spcAft>
                <a:buClr>
                  <a:schemeClr val="tx1"/>
                </a:buClr>
                <a:buSzPct val="85000"/>
                <a:buFont typeface="Arial" panose="020B0604020202020204" pitchFamily="34" charset="0"/>
                <a:buChar char="•"/>
                <a:defRPr/>
              </a:pPr>
              <a:r>
                <a:rPr lang="en-US" sz="1600" kern="0">
                  <a:solidFill>
                    <a:srgbClr val="000000"/>
                  </a:solidFill>
                  <a:latin typeface="72 Brand" panose="020B0504030603020204" pitchFamily="34" charset="0"/>
                  <a:ea typeface="Arial Unicode MS"/>
                  <a:cs typeface="Arial"/>
                </a:rPr>
                <a:t>Benefit from SAPUI5 framework features for SAP Web Components.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7551E3-EB47-FBDF-6C12-9F4F04509814}"/>
              </a:ext>
            </a:extLst>
          </p:cNvPr>
          <p:cNvSpPr/>
          <p:nvPr/>
        </p:nvSpPr>
        <p:spPr bwMode="gray">
          <a:xfrm>
            <a:off x="1169006" y="1558979"/>
            <a:ext cx="6654181" cy="4243703"/>
          </a:xfrm>
          <a:prstGeom prst="rect">
            <a:avLst/>
          </a:prstGeom>
          <a:solidFill>
            <a:srgbClr val="002A86"/>
          </a:solidFill>
          <a:ln w="25400" algn="ctr">
            <a:noFill/>
            <a:miter lim="800000"/>
            <a:headEnd/>
            <a:tailEnd/>
          </a:ln>
        </p:spPr>
        <p:txBody>
          <a:bodyPr lIns="180000" tIns="180000" rIns="90000" bIns="72000" rtlCol="0" anchor="t" anchorCtr="0"/>
          <a:lstStyle/>
          <a:p>
            <a:pPr marL="0" marR="0" lvl="0" indent="0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72 Brand Medium" panose="020B0604030603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SAPUI5 app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72 Brand Medium" panose="020B0604030603020204" pitchFamily="34" charset="0"/>
            </a:endParaRPr>
          </a:p>
        </p:txBody>
      </p:sp>
      <p:sp>
        <p:nvSpPr>
          <p:cNvPr id="13" name="Rectangle: Rounded Corners 29">
            <a:extLst>
              <a:ext uri="{FF2B5EF4-FFF2-40B4-BE49-F238E27FC236}">
                <a16:creationId xmlns:a16="http://schemas.microsoft.com/office/drawing/2014/main" id="{FD104600-2ABB-9B1C-EF68-D517052223DF}"/>
              </a:ext>
            </a:extLst>
          </p:cNvPr>
          <p:cNvSpPr/>
          <p:nvPr/>
        </p:nvSpPr>
        <p:spPr bwMode="gray">
          <a:xfrm>
            <a:off x="1614130" y="3762042"/>
            <a:ext cx="4749711" cy="696832"/>
          </a:xfrm>
          <a:prstGeom prst="roundRect">
            <a:avLst>
              <a:gd name="adj" fmla="val 7099"/>
            </a:avLst>
          </a:prstGeom>
          <a:solidFill>
            <a:srgbClr val="1B90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r>
              <a:rPr lang="en-DE" sz="1800">
                <a:solidFill>
                  <a:schemeClr val="bg1"/>
                </a:solidFill>
                <a:latin typeface="+mn-lt"/>
              </a:rPr>
              <a:t>&lt;SAPUI5 control</a:t>
            </a:r>
            <a:r>
              <a:rPr lang="en-US" sz="1800">
                <a:solidFill>
                  <a:schemeClr val="bg1"/>
                </a:solidFill>
                <a:latin typeface="+mn-lt"/>
              </a:rPr>
              <a:t>  </a:t>
            </a:r>
            <a:r>
              <a:rPr lang="en-DE" sz="1800">
                <a:solidFill>
                  <a:schemeClr val="bg1"/>
                </a:solidFill>
                <a:latin typeface="+mn-lt"/>
              </a:rPr>
              <a:t>        		&gt;</a:t>
            </a:r>
          </a:p>
        </p:txBody>
      </p:sp>
      <p:sp>
        <p:nvSpPr>
          <p:cNvPr id="14" name="Rectangle: Rounded Corners 30">
            <a:extLst>
              <a:ext uri="{FF2B5EF4-FFF2-40B4-BE49-F238E27FC236}">
                <a16:creationId xmlns:a16="http://schemas.microsoft.com/office/drawing/2014/main" id="{23C609B9-0202-F890-EC43-20BCD6941C13}"/>
              </a:ext>
            </a:extLst>
          </p:cNvPr>
          <p:cNvSpPr/>
          <p:nvPr/>
        </p:nvSpPr>
        <p:spPr bwMode="gray">
          <a:xfrm>
            <a:off x="1614130" y="2169492"/>
            <a:ext cx="2520000" cy="360000"/>
          </a:xfrm>
          <a:prstGeom prst="roundRect">
            <a:avLst/>
          </a:prstGeom>
          <a:solidFill>
            <a:srgbClr val="1B90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&lt;SAPUI5 control&gt;</a:t>
            </a:r>
          </a:p>
        </p:txBody>
      </p:sp>
      <p:sp>
        <p:nvSpPr>
          <p:cNvPr id="15" name="Rectangle: Rounded Corners 31">
            <a:extLst>
              <a:ext uri="{FF2B5EF4-FFF2-40B4-BE49-F238E27FC236}">
                <a16:creationId xmlns:a16="http://schemas.microsoft.com/office/drawing/2014/main" id="{01811BE0-38E6-6303-5CCC-5CABAEE76ADB}"/>
              </a:ext>
            </a:extLst>
          </p:cNvPr>
          <p:cNvSpPr/>
          <p:nvPr/>
        </p:nvSpPr>
        <p:spPr bwMode="gray">
          <a:xfrm>
            <a:off x="3490575" y="3932892"/>
            <a:ext cx="2520000" cy="360000"/>
          </a:xfrm>
          <a:prstGeom prst="roundRect">
            <a:avLst/>
          </a:prstGeom>
          <a:solidFill>
            <a:srgbClr val="188918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72 Brand Medium" panose="020B0604030603020204" pitchFamily="34" charset="0"/>
              </a:rPr>
              <a:t>SAP Web Component</a:t>
            </a:r>
          </a:p>
        </p:txBody>
      </p:sp>
      <p:sp>
        <p:nvSpPr>
          <p:cNvPr id="16" name="Rectangle: Rounded Corners 32">
            <a:extLst>
              <a:ext uri="{FF2B5EF4-FFF2-40B4-BE49-F238E27FC236}">
                <a16:creationId xmlns:a16="http://schemas.microsoft.com/office/drawing/2014/main" id="{D091C057-77F7-DA6D-CADA-8DD71865B9DE}"/>
              </a:ext>
            </a:extLst>
          </p:cNvPr>
          <p:cNvSpPr/>
          <p:nvPr/>
        </p:nvSpPr>
        <p:spPr bwMode="gray">
          <a:xfrm>
            <a:off x="1951258" y="2700342"/>
            <a:ext cx="2520000" cy="360000"/>
          </a:xfrm>
          <a:prstGeom prst="roundRect">
            <a:avLst/>
          </a:prstGeom>
          <a:solidFill>
            <a:srgbClr val="1B90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&lt;SAPUI5 control&gt;</a:t>
            </a:r>
          </a:p>
        </p:txBody>
      </p:sp>
      <p:sp>
        <p:nvSpPr>
          <p:cNvPr id="17" name="Rectangle: Rounded Corners 33">
            <a:extLst>
              <a:ext uri="{FF2B5EF4-FFF2-40B4-BE49-F238E27FC236}">
                <a16:creationId xmlns:a16="http://schemas.microsoft.com/office/drawing/2014/main" id="{5404318A-F3DA-7FAD-6C41-CB21D5D692F2}"/>
              </a:ext>
            </a:extLst>
          </p:cNvPr>
          <p:cNvSpPr/>
          <p:nvPr/>
        </p:nvSpPr>
        <p:spPr bwMode="gray">
          <a:xfrm>
            <a:off x="1614130" y="3231192"/>
            <a:ext cx="2520000" cy="360000"/>
          </a:xfrm>
          <a:prstGeom prst="roundRect">
            <a:avLst/>
          </a:prstGeom>
          <a:solidFill>
            <a:srgbClr val="1B90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&lt;SAPUI5 control&gt;</a:t>
            </a:r>
          </a:p>
        </p:txBody>
      </p:sp>
      <p:sp>
        <p:nvSpPr>
          <p:cNvPr id="18" name="Rectangle: Rounded Corners 34">
            <a:extLst>
              <a:ext uri="{FF2B5EF4-FFF2-40B4-BE49-F238E27FC236}">
                <a16:creationId xmlns:a16="http://schemas.microsoft.com/office/drawing/2014/main" id="{548D4E9D-9232-D7B3-7465-ED3E9CA48DFB}"/>
              </a:ext>
            </a:extLst>
          </p:cNvPr>
          <p:cNvSpPr/>
          <p:nvPr/>
        </p:nvSpPr>
        <p:spPr bwMode="gray">
          <a:xfrm>
            <a:off x="1614130" y="4634592"/>
            <a:ext cx="2520000" cy="360000"/>
          </a:xfrm>
          <a:prstGeom prst="roundRect">
            <a:avLst/>
          </a:prstGeom>
          <a:solidFill>
            <a:srgbClr val="1B90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&lt;SAPUI5 control&gt;</a:t>
            </a:r>
          </a:p>
        </p:txBody>
      </p:sp>
      <p:sp>
        <p:nvSpPr>
          <p:cNvPr id="19" name="Rectangle: Rounded Corners 35">
            <a:extLst>
              <a:ext uri="{FF2B5EF4-FFF2-40B4-BE49-F238E27FC236}">
                <a16:creationId xmlns:a16="http://schemas.microsoft.com/office/drawing/2014/main" id="{5B0476E7-8B81-D944-85B6-294AE36D5109}"/>
              </a:ext>
            </a:extLst>
          </p:cNvPr>
          <p:cNvSpPr/>
          <p:nvPr/>
        </p:nvSpPr>
        <p:spPr bwMode="gray">
          <a:xfrm>
            <a:off x="1614130" y="5160574"/>
            <a:ext cx="2520000" cy="360000"/>
          </a:xfrm>
          <a:prstGeom prst="roundRect">
            <a:avLst/>
          </a:prstGeom>
          <a:solidFill>
            <a:srgbClr val="1B90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&lt;SAPUI5 control&gt;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7A7073-8384-28A2-EEF4-E99665FF6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0548" y="469640"/>
            <a:ext cx="9723612" cy="64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69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82726-7F3A-28A8-7D26-0EC43F57E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F6133D7-F71C-1085-46F4-905F715021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600"/>
              </a:spcBef>
              <a:buNone/>
            </a:pPr>
            <a:r>
              <a:rPr lang="en-GB" sz="2800" b="1" dirty="0"/>
              <a:t>Exercise</a:t>
            </a:r>
            <a:r>
              <a:rPr lang="en-GB" sz="2800" dirty="0"/>
              <a:t>: </a:t>
            </a:r>
            <a:r>
              <a:rPr lang="de-DE" sz="2800" dirty="0">
                <a:hlinkClick r:id="rId2"/>
              </a:rPr>
              <a:t>https://github.com/SAP-samples/teched2025-AD166</a:t>
            </a:r>
            <a:r>
              <a:rPr lang="de-DE" sz="2800" dirty="0"/>
              <a:t> </a:t>
            </a:r>
          </a:p>
          <a:p>
            <a:pPr>
              <a:spcBef>
                <a:spcPts val="600"/>
              </a:spcBef>
              <a:buNone/>
            </a:pPr>
            <a:br>
              <a:rPr lang="en-GB" sz="2800" dirty="0"/>
            </a:br>
            <a:endParaRPr lang="en-GB" sz="2800" dirty="0"/>
          </a:p>
          <a:p>
            <a:pPr marL="457200" indent="-457200">
              <a:spcBef>
                <a:spcPts val="600"/>
              </a:spcBef>
            </a:pPr>
            <a:r>
              <a:rPr lang="en-GB" sz="2800" dirty="0">
                <a:ea typeface="72 Brand"/>
                <a:cs typeface="Calibri"/>
              </a:rPr>
              <a:t>User:         </a:t>
            </a:r>
            <a:r>
              <a:rPr lang="en-GB" sz="2800" b="1" dirty="0"/>
              <a:t>AD166-</a:t>
            </a:r>
            <a:r>
              <a:rPr lang="en-GB" sz="2800" b="1" dirty="0">
                <a:solidFill>
                  <a:srgbClr val="FF0000"/>
                </a:solidFill>
              </a:rPr>
              <a:t>001</a:t>
            </a:r>
            <a:r>
              <a:rPr lang="en-GB" sz="2800" b="1" dirty="0"/>
              <a:t>@education.cloud.sap</a:t>
            </a:r>
            <a:br>
              <a:rPr lang="en-GB" sz="2800" b="1" dirty="0">
                <a:solidFill>
                  <a:srgbClr val="000000"/>
                </a:solidFill>
                <a:ea typeface="Calibri"/>
                <a:cs typeface="Calibri"/>
              </a:rPr>
            </a:br>
            <a:r>
              <a:rPr lang="en-GB" sz="2800" b="1" dirty="0">
                <a:solidFill>
                  <a:srgbClr val="000000"/>
                </a:solidFill>
                <a:ea typeface="Calibri"/>
                <a:cs typeface="Calibri"/>
              </a:rPr>
              <a:t>                     …</a:t>
            </a:r>
            <a:br>
              <a:rPr lang="en-GB" sz="2800" b="1" dirty="0">
                <a:solidFill>
                  <a:srgbClr val="000000"/>
                </a:solidFill>
                <a:ea typeface="Calibri"/>
                <a:cs typeface="Calibri"/>
              </a:rPr>
            </a:br>
            <a:r>
              <a:rPr lang="en-GB" sz="2800" b="1" dirty="0">
                <a:solidFill>
                  <a:srgbClr val="000000"/>
                </a:solidFill>
                <a:ea typeface="Calibri"/>
                <a:cs typeface="Calibri"/>
              </a:rPr>
              <a:t>  </a:t>
            </a:r>
            <a:r>
              <a:rPr lang="en-GB" sz="2400" b="1" dirty="0">
                <a:solidFill>
                  <a:srgbClr val="000000"/>
                </a:solidFill>
                <a:ea typeface="Calibri"/>
                <a:cs typeface="Calibri"/>
              </a:rPr>
              <a:t>       </a:t>
            </a:r>
            <a:r>
              <a:rPr lang="en-GB" sz="2800" b="1" dirty="0">
                <a:solidFill>
                  <a:srgbClr val="000000"/>
                </a:solidFill>
                <a:ea typeface="Calibri"/>
                <a:cs typeface="Calibri"/>
              </a:rPr>
              <a:t>           </a:t>
            </a:r>
            <a:r>
              <a:rPr lang="en-GB" sz="2800" b="1" dirty="0"/>
              <a:t>AD166-</a:t>
            </a:r>
            <a:r>
              <a:rPr lang="en-GB" sz="2800" b="1" dirty="0">
                <a:solidFill>
                  <a:srgbClr val="FF0000"/>
                </a:solidFill>
              </a:rPr>
              <a:t>040</a:t>
            </a:r>
            <a:r>
              <a:rPr lang="en-GB" sz="2800" b="1" dirty="0"/>
              <a:t>@education.cloud.sap</a:t>
            </a:r>
          </a:p>
          <a:p>
            <a:pPr marL="457200" indent="-457200">
              <a:spcBef>
                <a:spcPts val="600"/>
              </a:spcBef>
            </a:pPr>
            <a:br>
              <a:rPr lang="en-GB" sz="2800" dirty="0">
                <a:solidFill>
                  <a:srgbClr val="000000"/>
                </a:solidFill>
                <a:ea typeface="72 Brand"/>
                <a:cs typeface="Calibri"/>
              </a:rPr>
            </a:br>
            <a:r>
              <a:rPr lang="en-GB" sz="2800" dirty="0">
                <a:solidFill>
                  <a:srgbClr val="000000"/>
                </a:solidFill>
                <a:ea typeface="72 Brand"/>
                <a:cs typeface="Calibri"/>
              </a:rPr>
              <a:t>Password: </a:t>
            </a:r>
            <a:r>
              <a:rPr lang="en-GB" sz="2800" b="1" dirty="0" err="1"/>
              <a:t>Acce</a:t>
            </a:r>
            <a:r>
              <a:rPr lang="en-GB" sz="2800" b="1" dirty="0"/>
              <a:t>$$teched25</a:t>
            </a:r>
            <a:endParaRPr lang="en-GB" sz="2800" b="1" dirty="0">
              <a:ea typeface="72 Brand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5D9D8B7-BB46-7291-6C30-6253C922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11186476" cy="369332"/>
          </a:xfrm>
        </p:spPr>
        <p:txBody>
          <a:bodyPr/>
          <a:lstStyle/>
          <a:p>
            <a:r>
              <a:rPr lang="de-DE"/>
              <a:t>AD166 - </a:t>
            </a:r>
            <a:r>
              <a:rPr lang="de-DE" err="1"/>
              <a:t>Taking</a:t>
            </a:r>
            <a:r>
              <a:rPr lang="de-DE"/>
              <a:t> UI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next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: </a:t>
            </a:r>
            <a:r>
              <a:rPr lang="de-DE" err="1"/>
              <a:t>Develop</a:t>
            </a:r>
            <a:r>
              <a:rPr lang="de-DE"/>
              <a:t> SAPUI5 </a:t>
            </a:r>
            <a:r>
              <a:rPr lang="de-DE" err="1"/>
              <a:t>with</a:t>
            </a:r>
            <a:r>
              <a:rPr lang="de-DE"/>
              <a:t> SAP </a:t>
            </a:r>
            <a:r>
              <a:rPr lang="de-DE" err="1"/>
              <a:t>Build</a:t>
            </a:r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9DC51D-385B-279F-56B3-CAB2FD1C3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890" y="2142527"/>
            <a:ext cx="2572946" cy="257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922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59C38-BF6E-CFF3-36C7-C7AF56EEF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980C1F21-01B1-5091-583B-2AE26F2894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564360" y="4990657"/>
            <a:ext cx="10313251" cy="49026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8A7CA91B-03F2-541E-54E5-D62325AA47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564360" y="3550951"/>
            <a:ext cx="10313251" cy="49026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66FC9A-B23A-ED86-62DB-41C722BF09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564360" y="2122433"/>
            <a:ext cx="10313251" cy="49026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59E26719-D8DC-B6EC-1064-19E0CC3586AF}"/>
              </a:ext>
            </a:extLst>
          </p:cNvPr>
          <p:cNvSpPr txBox="1"/>
          <p:nvPr/>
        </p:nvSpPr>
        <p:spPr>
          <a:xfrm>
            <a:off x="727369" y="1320507"/>
            <a:ext cx="10313250" cy="1059301"/>
          </a:xfrm>
          <a:prstGeom prst="roundRect">
            <a:avLst>
              <a:gd name="adj" fmla="val 14871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548497" rtlCol="0" anchor="ctr" anchorCtr="0">
            <a:noAutofit/>
          </a:bodyPr>
          <a:lstStyle/>
          <a:p>
            <a:pPr algn="ctr" defTabSz="912847">
              <a:defRPr/>
            </a:pPr>
            <a:endParaRPr lang="en-US" sz="1999" kern="0">
              <a:solidFill>
                <a:srgbClr val="1A2733"/>
              </a:solidFill>
              <a:latin typeface="72 Brand Book" panose="020B0404030603020204" pitchFamily="34" charset="0"/>
              <a:cs typeface="72" panose="020B05030300000000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2CF1358-67DE-7F5B-1871-9EE8FE503160}"/>
              </a:ext>
            </a:extLst>
          </p:cNvPr>
          <p:cNvSpPr txBox="1"/>
          <p:nvPr/>
        </p:nvSpPr>
        <p:spPr>
          <a:xfrm>
            <a:off x="727369" y="2742763"/>
            <a:ext cx="10313250" cy="1059301"/>
          </a:xfrm>
          <a:prstGeom prst="roundRect">
            <a:avLst>
              <a:gd name="adj" fmla="val 14871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548497" rtlCol="0" anchor="ctr" anchorCtr="0">
            <a:noAutofit/>
          </a:bodyPr>
          <a:lstStyle/>
          <a:p>
            <a:pPr algn="ctr" defTabSz="912847">
              <a:defRPr/>
            </a:pPr>
            <a:endParaRPr lang="en-US" sz="1999" kern="0">
              <a:solidFill>
                <a:srgbClr val="1A2733"/>
              </a:solidFill>
              <a:latin typeface="72 Brand Book" panose="020B0404030603020204" pitchFamily="34" charset="0"/>
              <a:cs typeface="72" panose="020B05030300000000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616462F-600B-7059-41E6-8785CB2D5B01}"/>
              </a:ext>
            </a:extLst>
          </p:cNvPr>
          <p:cNvSpPr txBox="1"/>
          <p:nvPr/>
        </p:nvSpPr>
        <p:spPr>
          <a:xfrm>
            <a:off x="727369" y="4194992"/>
            <a:ext cx="10313250" cy="1059301"/>
          </a:xfrm>
          <a:prstGeom prst="roundRect">
            <a:avLst>
              <a:gd name="adj" fmla="val 14871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548497" rtlCol="0" anchor="ctr" anchorCtr="0">
            <a:noAutofit/>
          </a:bodyPr>
          <a:lstStyle/>
          <a:p>
            <a:pPr algn="ctr" defTabSz="912847">
              <a:defRPr/>
            </a:pPr>
            <a:endParaRPr lang="en-US" sz="1999" kern="0">
              <a:solidFill>
                <a:srgbClr val="1A2733"/>
              </a:solidFill>
              <a:latin typeface="72 Brand Book" panose="020B0404030603020204" pitchFamily="34" charset="0"/>
              <a:cs typeface="72" panose="020B0503030000000003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4F939D7-19ED-D301-5A87-732D61DF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58" y="504761"/>
            <a:ext cx="7523446" cy="369236"/>
          </a:xfrm>
        </p:spPr>
        <p:txBody>
          <a:bodyPr/>
          <a:lstStyle/>
          <a:p>
            <a:r>
              <a:rPr lang="en-US"/>
              <a:t>Begin your extension journey today with SAP Build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6DC1F-08FE-EEA2-D116-A9A9A852763C}"/>
              </a:ext>
            </a:extLst>
          </p:cNvPr>
          <p:cNvSpPr txBox="1"/>
          <p:nvPr/>
        </p:nvSpPr>
        <p:spPr>
          <a:xfrm>
            <a:off x="564361" y="1320507"/>
            <a:ext cx="6040929" cy="1059301"/>
          </a:xfrm>
          <a:prstGeom prst="roundRect">
            <a:avLst>
              <a:gd name="adj" fmla="val 14871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548497" rtlCol="0" anchor="ctr" anchorCtr="0">
            <a:noAutofit/>
          </a:bodyPr>
          <a:lstStyle/>
          <a:p>
            <a:pPr algn="ctr" defTabSz="912847">
              <a:defRPr/>
            </a:pPr>
            <a:endParaRPr lang="en-US" sz="1999" kern="0">
              <a:solidFill>
                <a:srgbClr val="1A2733"/>
              </a:solidFill>
              <a:latin typeface="72 Brand Book" panose="020B0404030603020204" pitchFamily="34" charset="0"/>
              <a:cs typeface="72" panose="020B05030300000000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779BC-BC2E-5B24-3C50-79A4D9FBEE4C}"/>
              </a:ext>
            </a:extLst>
          </p:cNvPr>
          <p:cNvSpPr txBox="1"/>
          <p:nvPr/>
        </p:nvSpPr>
        <p:spPr>
          <a:xfrm>
            <a:off x="2932393" y="1616307"/>
            <a:ext cx="2484764" cy="409236"/>
          </a:xfrm>
          <a:prstGeom prst="rect">
            <a:avLst/>
          </a:prstGeom>
          <a:noFill/>
        </p:spPr>
        <p:txBody>
          <a:bodyPr wrap="square" lIns="137124" tIns="0" rIns="0" bIns="0" rtlCol="0" anchor="t">
            <a:spAutoFit/>
          </a:bodyPr>
          <a:lstStyle/>
          <a:p>
            <a:pPr defTabSz="1088449">
              <a:lnSpc>
                <a:spcPct val="95000"/>
              </a:lnSpc>
              <a:spcAft>
                <a:spcPts val="1799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72 Brand" panose="020B0504030603020204" pitchFamily="34" charset="0"/>
                <a:cs typeface="Arial" panose="020B0604020202020204" pitchFamily="34" charset="0"/>
              </a:rPr>
              <a:t>Start your </a:t>
            </a:r>
            <a:r>
              <a:rPr lang="en-US" sz="1400">
                <a:solidFill>
                  <a:srgbClr val="000000"/>
                </a:solidFill>
                <a:latin typeface="72 Brand" panose="020B0504030603020204" pitchFamily="34" charset="0"/>
                <a:cs typeface="Arial" panose="020B0604020202020204" pitchFamily="34" charset="0"/>
                <a:hlinkClick r:id="rId3"/>
              </a:rPr>
              <a:t>free trial of SAP Build</a:t>
            </a:r>
            <a:r>
              <a:rPr lang="en-US" sz="1400">
                <a:solidFill>
                  <a:srgbClr val="000000"/>
                </a:solidFill>
                <a:latin typeface="72 Brand" panose="020B0504030603020204" pitchFamily="34" charset="0"/>
                <a:cs typeface="Arial" panose="020B0604020202020204" pitchFamily="34" charset="0"/>
              </a:rPr>
              <a:t> now</a:t>
            </a:r>
            <a:endParaRPr lang="en-US" sz="1400">
              <a:solidFill>
                <a:srgbClr val="000000"/>
              </a:solidFill>
              <a:latin typeface="72 Brand Medium"/>
              <a:cs typeface="Arial" panose="020B0604020202020204" pitchFamily="34" charset="0"/>
            </a:endParaRPr>
          </a:p>
        </p:txBody>
      </p:sp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81B8D249-90C1-CF1E-02F7-A2FA9DC16ED6}"/>
              </a:ext>
            </a:extLst>
          </p:cNvPr>
          <p:cNvSpPr/>
          <p:nvPr/>
        </p:nvSpPr>
        <p:spPr bwMode="gray">
          <a:xfrm rot="16200000">
            <a:off x="1155875" y="728993"/>
            <a:ext cx="1059301" cy="2242329"/>
          </a:xfrm>
          <a:prstGeom prst="round2SameRect">
            <a:avLst>
              <a:gd name="adj1" fmla="val 14994"/>
              <a:gd name="adj2" fmla="val 0"/>
            </a:avLst>
          </a:prstGeom>
          <a:solidFill>
            <a:srgbClr val="0070F2"/>
          </a:solidFill>
          <a:ln w="25400" algn="ctr">
            <a:solidFill>
              <a:srgbClr val="0070F2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defRPr/>
            </a:pPr>
            <a:endParaRPr lang="en-US" sz="1799" kern="0">
              <a:solidFill>
                <a:srgbClr val="000000"/>
              </a:solidFill>
              <a:latin typeface="72 Brand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ED3DE4-DA4B-B46B-304E-9CA97023E10C}"/>
              </a:ext>
            </a:extLst>
          </p:cNvPr>
          <p:cNvSpPr txBox="1"/>
          <p:nvPr/>
        </p:nvSpPr>
        <p:spPr>
          <a:xfrm>
            <a:off x="1104502" y="1527076"/>
            <a:ext cx="1925891" cy="615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2847">
              <a:defRPr/>
            </a:pPr>
            <a:r>
              <a:rPr lang="en-US" sz="1699" kern="0">
                <a:solidFill>
                  <a:srgbClr val="FFFFFF"/>
                </a:solidFill>
                <a:latin typeface="72 Brand Medium"/>
                <a:cs typeface="72" panose="020B0503030000000003" pitchFamily="34" charset="0"/>
              </a:rPr>
              <a:t>Get started </a:t>
            </a:r>
            <a:br>
              <a:rPr lang="en-US" sz="1699" kern="0">
                <a:solidFill>
                  <a:srgbClr val="FFFFFF"/>
                </a:solidFill>
                <a:latin typeface="72 Brand Medium"/>
                <a:cs typeface="72" panose="020B0503030000000003" pitchFamily="34" charset="0"/>
              </a:rPr>
            </a:br>
            <a:r>
              <a:rPr lang="en-US" sz="1699" kern="0">
                <a:solidFill>
                  <a:srgbClr val="FFFFFF"/>
                </a:solidFill>
                <a:latin typeface="72 Brand Medium"/>
                <a:cs typeface="72" panose="020B0503030000000003" pitchFamily="34" charset="0"/>
              </a:rPr>
              <a:t>at no cost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8D55F2B4-7D3F-C9E9-48C2-5CD685E17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768" y="1704203"/>
            <a:ext cx="291906" cy="2919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BC2B7F-3F3E-CC88-124C-1886399F55D3}"/>
              </a:ext>
            </a:extLst>
          </p:cNvPr>
          <p:cNvSpPr txBox="1"/>
          <p:nvPr/>
        </p:nvSpPr>
        <p:spPr>
          <a:xfrm>
            <a:off x="6729312" y="1616307"/>
            <a:ext cx="3178943" cy="409236"/>
          </a:xfrm>
          <a:prstGeom prst="rect">
            <a:avLst/>
          </a:prstGeom>
          <a:noFill/>
        </p:spPr>
        <p:txBody>
          <a:bodyPr wrap="square" lIns="137124" tIns="0" rIns="0" bIns="0" rtlCol="0" anchor="t">
            <a:spAutoFit/>
          </a:bodyPr>
          <a:lstStyle/>
          <a:p>
            <a:pPr defTabSz="1088449">
              <a:lnSpc>
                <a:spcPct val="95000"/>
              </a:lnSpc>
              <a:spcAft>
                <a:spcPts val="1799"/>
              </a:spcAft>
              <a:defRPr/>
            </a:pPr>
            <a:r>
              <a:rPr lang="en-US" sz="1400">
                <a:solidFill>
                  <a:srgbClr val="0070F2"/>
                </a:solidFill>
                <a:latin typeface="72 Brand Medium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Activate your Build entitlements</a:t>
            </a:r>
            <a:r>
              <a:rPr lang="en-US" sz="1400">
                <a:solidFill>
                  <a:srgbClr val="0070F2"/>
                </a:solidFill>
                <a:latin typeface="72 Brand Medium"/>
                <a:cs typeface="Arial" panose="020B0604020202020204" pitchFamily="34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72 Brand" panose="020B0504030603020204" pitchFamily="34" charset="0"/>
                <a:cs typeface="Arial"/>
              </a:rPr>
              <a:t>included in your RISE for</a:t>
            </a:r>
            <a:r>
              <a:rPr lang="en-US" sz="1400">
                <a:solidFill>
                  <a:srgbClr val="000000"/>
                </a:solidFill>
                <a:latin typeface="72 Brand" panose="020B0504030603020204" pitchFamily="34" charset="0"/>
                <a:cs typeface="Arial" panose="020B0604020202020204" pitchFamily="34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72 Brand" panose="020B0504030603020204" pitchFamily="34" charset="0"/>
                <a:cs typeface="Arial"/>
              </a:rPr>
              <a:t>SAP offering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B3DA7A8-0EB9-5CBC-2C61-C43501BE7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2014" y="1520619"/>
            <a:ext cx="659077" cy="6590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C48D68-E078-DE5D-8B01-B58A352F32BB}"/>
              </a:ext>
            </a:extLst>
          </p:cNvPr>
          <p:cNvSpPr txBox="1"/>
          <p:nvPr/>
        </p:nvSpPr>
        <p:spPr>
          <a:xfrm>
            <a:off x="564361" y="2742763"/>
            <a:ext cx="6040929" cy="1059301"/>
          </a:xfrm>
          <a:prstGeom prst="roundRect">
            <a:avLst>
              <a:gd name="adj" fmla="val 14871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548497" rtlCol="0" anchor="ctr" anchorCtr="0">
            <a:noAutofit/>
          </a:bodyPr>
          <a:lstStyle/>
          <a:p>
            <a:pPr algn="ctr" defTabSz="912847">
              <a:defRPr/>
            </a:pPr>
            <a:endParaRPr lang="en-US" sz="1999" kern="0">
              <a:solidFill>
                <a:srgbClr val="1A2733"/>
              </a:solidFill>
              <a:latin typeface="72 Brand Book" panose="020B0404030603020204" pitchFamily="34" charset="0"/>
              <a:cs typeface="72" panose="020B05030300000000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5A2272-F3EF-2154-0807-9EAD6685F59A}"/>
              </a:ext>
            </a:extLst>
          </p:cNvPr>
          <p:cNvSpPr txBox="1"/>
          <p:nvPr/>
        </p:nvSpPr>
        <p:spPr>
          <a:xfrm>
            <a:off x="2932394" y="3038563"/>
            <a:ext cx="1925891" cy="409236"/>
          </a:xfrm>
          <a:prstGeom prst="rect">
            <a:avLst/>
          </a:prstGeom>
          <a:noFill/>
        </p:spPr>
        <p:txBody>
          <a:bodyPr wrap="square" lIns="137124" tIns="0" rIns="0" bIns="0" rtlCol="0" anchor="t">
            <a:spAutoFit/>
          </a:bodyPr>
          <a:lstStyle/>
          <a:p>
            <a:pPr defTabSz="1088449">
              <a:lnSpc>
                <a:spcPct val="95000"/>
              </a:lnSpc>
              <a:spcAft>
                <a:spcPts val="1799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72 Brand" panose="020B0504030603020204" pitchFamily="34" charset="0"/>
                <a:cs typeface="Arial"/>
              </a:rPr>
              <a:t>Visit </a:t>
            </a:r>
            <a:r>
              <a:rPr lang="en-US" sz="1400">
                <a:solidFill>
                  <a:srgbClr val="0070F2"/>
                </a:solidFill>
                <a:latin typeface="72 Brand Medium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 Build for S/4HANA Page</a:t>
            </a:r>
            <a:endParaRPr lang="en-US" sz="1400">
              <a:solidFill>
                <a:srgbClr val="0070F2"/>
              </a:solidFill>
              <a:latin typeface="72 Brand Medium"/>
              <a:cs typeface="Arial" panose="020B0604020202020204" pitchFamily="34" charset="0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6" name="Round Same Side Corner Rectangle 15">
            <a:extLst>
              <a:ext uri="{FF2B5EF4-FFF2-40B4-BE49-F238E27FC236}">
                <a16:creationId xmlns:a16="http://schemas.microsoft.com/office/drawing/2014/main" id="{5602E696-4128-2E9D-AB47-0982BA90B179}"/>
              </a:ext>
            </a:extLst>
          </p:cNvPr>
          <p:cNvSpPr/>
          <p:nvPr/>
        </p:nvSpPr>
        <p:spPr bwMode="gray">
          <a:xfrm rot="16200000">
            <a:off x="1155875" y="2151249"/>
            <a:ext cx="1059301" cy="2242329"/>
          </a:xfrm>
          <a:prstGeom prst="round2SameRect">
            <a:avLst>
              <a:gd name="adj1" fmla="val 14994"/>
              <a:gd name="adj2" fmla="val 0"/>
            </a:avLst>
          </a:prstGeom>
          <a:solidFill>
            <a:srgbClr val="0057D2"/>
          </a:solidFill>
          <a:ln w="25400" algn="ctr">
            <a:solidFill>
              <a:srgbClr val="0057D2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defRPr/>
            </a:pPr>
            <a:endParaRPr lang="en-US" sz="1799" kern="0">
              <a:solidFill>
                <a:srgbClr val="000000"/>
              </a:solidFill>
              <a:latin typeface="72 Brand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FB8CF6-642F-8147-352F-A1382460FCB7}"/>
              </a:ext>
            </a:extLst>
          </p:cNvPr>
          <p:cNvSpPr txBox="1"/>
          <p:nvPr/>
        </p:nvSpPr>
        <p:spPr>
          <a:xfrm>
            <a:off x="1104502" y="3087795"/>
            <a:ext cx="1925891" cy="353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2847">
              <a:defRPr/>
            </a:pPr>
            <a:r>
              <a:rPr lang="en-US" sz="1699" kern="0">
                <a:solidFill>
                  <a:srgbClr val="FFFFFF"/>
                </a:solidFill>
                <a:latin typeface="72 Brand Medium"/>
                <a:cs typeface="72" panose="020B0503030000000003" pitchFamily="34" charset="0"/>
              </a:rPr>
              <a:t>Learn more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EFD993-33F8-1671-6A76-311CE3B04195}"/>
              </a:ext>
            </a:extLst>
          </p:cNvPr>
          <p:cNvSpPr txBox="1"/>
          <p:nvPr/>
        </p:nvSpPr>
        <p:spPr>
          <a:xfrm>
            <a:off x="6729312" y="3140871"/>
            <a:ext cx="3662909" cy="204618"/>
          </a:xfrm>
          <a:prstGeom prst="rect">
            <a:avLst/>
          </a:prstGeom>
          <a:noFill/>
        </p:spPr>
        <p:txBody>
          <a:bodyPr wrap="square" lIns="137124" tIns="0" rIns="0" bIns="0" rtlCol="0" anchor="t">
            <a:spAutoFit/>
          </a:bodyPr>
          <a:lstStyle/>
          <a:p>
            <a:pPr defTabSz="1088449">
              <a:lnSpc>
                <a:spcPct val="95000"/>
              </a:lnSpc>
              <a:spcAft>
                <a:spcPts val="1799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72 Brand" panose="020B0504030603020204" pitchFamily="34" charset="0"/>
                <a:cs typeface="Arial"/>
              </a:rPr>
              <a:t>Try the </a:t>
            </a:r>
            <a:r>
              <a:rPr lang="en-US" sz="1400">
                <a:solidFill>
                  <a:srgbClr val="0070F2"/>
                </a:solidFill>
                <a:latin typeface="72 Brand Medium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 Build Learning journey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814F9721-C736-9F10-EE99-9AC488F519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1134" y="3112142"/>
            <a:ext cx="320541" cy="32054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045AE18-A5A7-A5B6-0893-C46844BC0E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97170" y="2942874"/>
            <a:ext cx="659076" cy="659076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A6E9576E-0F21-5706-4F7E-6488FD166F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22013" y="2942874"/>
            <a:ext cx="659076" cy="65907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C0D6EF7-6849-BC58-8C8F-4F8AC955122F}"/>
              </a:ext>
            </a:extLst>
          </p:cNvPr>
          <p:cNvSpPr txBox="1"/>
          <p:nvPr/>
        </p:nvSpPr>
        <p:spPr>
          <a:xfrm>
            <a:off x="564361" y="4194992"/>
            <a:ext cx="6040929" cy="1059301"/>
          </a:xfrm>
          <a:prstGeom prst="roundRect">
            <a:avLst>
              <a:gd name="adj" fmla="val 14871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548497" rtlCol="0" anchor="ctr" anchorCtr="0">
            <a:noAutofit/>
          </a:bodyPr>
          <a:lstStyle/>
          <a:p>
            <a:pPr algn="ctr" defTabSz="912847">
              <a:defRPr/>
            </a:pPr>
            <a:endParaRPr lang="en-US" sz="1999" kern="0">
              <a:solidFill>
                <a:srgbClr val="1A2733"/>
              </a:solidFill>
              <a:latin typeface="72 Brand Book" panose="020B0404030603020204" pitchFamily="34" charset="0"/>
              <a:cs typeface="72" panose="020B05030300000000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84CBDB-CF1A-2D7D-B7BF-79A362FA2456}"/>
              </a:ext>
            </a:extLst>
          </p:cNvPr>
          <p:cNvSpPr txBox="1"/>
          <p:nvPr/>
        </p:nvSpPr>
        <p:spPr>
          <a:xfrm>
            <a:off x="2932393" y="4399436"/>
            <a:ext cx="2754260" cy="613854"/>
          </a:xfrm>
          <a:prstGeom prst="rect">
            <a:avLst/>
          </a:prstGeom>
          <a:noFill/>
        </p:spPr>
        <p:txBody>
          <a:bodyPr wrap="square" lIns="137124" tIns="0" rIns="0" bIns="0" rtlCol="0" anchor="t">
            <a:spAutoFit/>
          </a:bodyPr>
          <a:lstStyle/>
          <a:p>
            <a:pPr defTabSz="1088449">
              <a:lnSpc>
                <a:spcPct val="95000"/>
              </a:lnSpc>
              <a:spcAft>
                <a:spcPts val="1799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72 Brand" panose="020B0504030603020204" pitchFamily="34" charset="0"/>
                <a:cs typeface="Arial"/>
              </a:rPr>
              <a:t>Explore pre-built content for </a:t>
            </a:r>
            <a:br>
              <a:rPr lang="en-US" sz="1400">
                <a:solidFill>
                  <a:srgbClr val="000000"/>
                </a:solidFill>
                <a:latin typeface="72 Brand" panose="020B0504030603020204" pitchFamily="34" charset="0"/>
                <a:cs typeface="Arial"/>
              </a:rPr>
            </a:br>
            <a:r>
              <a:rPr lang="en-US" sz="1400">
                <a:solidFill>
                  <a:srgbClr val="000000"/>
                </a:solidFill>
                <a:latin typeface="72 Brand" panose="020B0504030603020204" pitchFamily="34" charset="0"/>
                <a:cs typeface="Arial"/>
              </a:rPr>
              <a:t>SAP S/4HANA Cloud from the </a:t>
            </a:r>
            <a:r>
              <a:rPr lang="en-US" sz="1400">
                <a:solidFill>
                  <a:srgbClr val="0070F2"/>
                </a:solidFill>
                <a:latin typeface="72 Brand Medium"/>
                <a:cs typeface="Arial" panose="020B060402020202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 Build Store</a:t>
            </a:r>
            <a:endParaRPr lang="en-US" sz="1400">
              <a:solidFill>
                <a:srgbClr val="0070F2"/>
              </a:solidFill>
              <a:latin typeface="72 Brand Medium"/>
              <a:cs typeface="Arial" panose="020B0604020202020204" pitchFamily="34" charset="0"/>
            </a:endParaRPr>
          </a:p>
        </p:txBody>
      </p:sp>
      <p:sp>
        <p:nvSpPr>
          <p:cNvPr id="43" name="Round Same Side Corner Rectangle 42">
            <a:extLst>
              <a:ext uri="{FF2B5EF4-FFF2-40B4-BE49-F238E27FC236}">
                <a16:creationId xmlns:a16="http://schemas.microsoft.com/office/drawing/2014/main" id="{E113ECD8-08CC-4989-870A-734A7D8F54FE}"/>
              </a:ext>
            </a:extLst>
          </p:cNvPr>
          <p:cNvSpPr/>
          <p:nvPr/>
        </p:nvSpPr>
        <p:spPr bwMode="gray">
          <a:xfrm rot="16200000">
            <a:off x="1155875" y="3603478"/>
            <a:ext cx="1059301" cy="2242329"/>
          </a:xfrm>
          <a:prstGeom prst="round2SameRect">
            <a:avLst>
              <a:gd name="adj1" fmla="val 14994"/>
              <a:gd name="adj2" fmla="val 0"/>
            </a:avLst>
          </a:prstGeom>
          <a:solidFill>
            <a:srgbClr val="002A86"/>
          </a:solidFill>
          <a:ln w="25400" algn="ctr">
            <a:solidFill>
              <a:srgbClr val="002A86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defRPr/>
            </a:pPr>
            <a:endParaRPr lang="en-US" sz="1799" kern="0">
              <a:solidFill>
                <a:srgbClr val="000000"/>
              </a:solidFill>
              <a:latin typeface="72 Brand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7EA10E-A067-7D9E-0EF9-DD7F40CB1530}"/>
              </a:ext>
            </a:extLst>
          </p:cNvPr>
          <p:cNvSpPr txBox="1"/>
          <p:nvPr/>
        </p:nvSpPr>
        <p:spPr>
          <a:xfrm>
            <a:off x="1104502" y="4401561"/>
            <a:ext cx="1925891" cy="615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2847">
              <a:defRPr/>
            </a:pPr>
            <a:r>
              <a:rPr lang="en-US" sz="1699" kern="0">
                <a:solidFill>
                  <a:srgbClr val="FFFFFF"/>
                </a:solidFill>
                <a:latin typeface="72 Brand Medium"/>
              </a:rPr>
              <a:t>Accelerate development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DA6E81-16DE-A722-5722-78887BE11888}"/>
              </a:ext>
            </a:extLst>
          </p:cNvPr>
          <p:cNvSpPr txBox="1"/>
          <p:nvPr/>
        </p:nvSpPr>
        <p:spPr>
          <a:xfrm>
            <a:off x="6729310" y="4490792"/>
            <a:ext cx="3019284" cy="409236"/>
          </a:xfrm>
          <a:prstGeom prst="rect">
            <a:avLst/>
          </a:prstGeom>
          <a:noFill/>
        </p:spPr>
        <p:txBody>
          <a:bodyPr wrap="square" lIns="137124" tIns="0" rIns="0" bIns="0" rtlCol="0" anchor="t">
            <a:spAutoFit/>
          </a:bodyPr>
          <a:lstStyle/>
          <a:p>
            <a:pPr defTabSz="1088449">
              <a:lnSpc>
                <a:spcPct val="95000"/>
              </a:lnSpc>
              <a:spcAft>
                <a:spcPts val="1799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72 Brand" panose="020B0504030603020204" pitchFamily="34" charset="0"/>
                <a:cs typeface="Arial"/>
              </a:rPr>
              <a:t>Check out </a:t>
            </a:r>
            <a:r>
              <a:rPr lang="en-US" sz="1400">
                <a:solidFill>
                  <a:srgbClr val="0070F2"/>
                </a:solidFill>
                <a:latin typeface="72 Brand Medium"/>
                <a:cs typeface="Arial" panose="020B0604020202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activation services</a:t>
            </a:r>
            <a:r>
              <a:rPr lang="en-US" sz="1400">
                <a:solidFill>
                  <a:srgbClr val="0070F2"/>
                </a:solidFill>
                <a:latin typeface="72 Brand Medium"/>
                <a:cs typeface="Arial" panose="020B0604020202020204" pitchFamily="34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72 Brand" panose="020B0504030603020204" pitchFamily="34" charset="0"/>
                <a:cs typeface="Arial"/>
              </a:rPr>
              <a:t>available to help you get setup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08519F21-2CDB-81BF-E82E-A1EAC10EE5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7368" y="4562488"/>
            <a:ext cx="324306" cy="32430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244906EE-5FE4-5B92-0EF7-1CCC35A793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697173" y="4395105"/>
            <a:ext cx="659075" cy="659075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E2077062-C979-59F2-FC2E-93906F9D64D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122016" y="4395105"/>
            <a:ext cx="659075" cy="659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24B59-E577-1F71-AC09-D5C9FD1E941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53146" y="1487089"/>
            <a:ext cx="747124" cy="7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12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42B08F8-9523-8105-1CC9-917A7777AE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828"/>
          <a:stretch/>
        </p:blipFill>
        <p:spPr>
          <a:xfrm>
            <a:off x="-18850" y="894"/>
            <a:ext cx="12212437" cy="685621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C10F645-1284-870D-F0F9-2DA05E29463E}"/>
              </a:ext>
            </a:extLst>
          </p:cNvPr>
          <p:cNvSpPr/>
          <p:nvPr/>
        </p:nvSpPr>
        <p:spPr bwMode="gray">
          <a:xfrm>
            <a:off x="0" y="0"/>
            <a:ext cx="12212438" cy="685621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80000"/>
                </a:schemeClr>
              </a:gs>
              <a:gs pos="54000">
                <a:schemeClr val="bg1">
                  <a:alpha val="0"/>
                </a:schemeClr>
              </a:gs>
            </a:gsLst>
            <a:lin ang="10800000" scaled="0"/>
            <a:tileRect/>
          </a:gra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6D2A3E-5181-D93F-8A46-5B60D168BD17}"/>
              </a:ext>
            </a:extLst>
          </p:cNvPr>
          <p:cNvSpPr/>
          <p:nvPr/>
        </p:nvSpPr>
        <p:spPr bwMode="gray">
          <a:xfrm>
            <a:off x="1231426" y="1745068"/>
            <a:ext cx="3602492" cy="202419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 Medium"/>
                <a:ea typeface="Arial Unicode MS"/>
                <a:cs typeface="72" panose="020B0503030000000003" pitchFamily="34" charset="0"/>
              </a:rPr>
              <a:t>SAP Fiori, SAPUI5, SAP Fiori elements </a:t>
            </a:r>
          </a:p>
          <a:p>
            <a:pPr marL="179946" marR="0" lvl="1" indent="-179946" algn="l" defTabSz="1088449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72 Brand"/>
                <a:ea typeface="Arial Unicode MS"/>
                <a:cs typeface="72" panose="020B0503030000000003" pitchFamily="34" charset="0"/>
                <a:hlinkClick r:id="rId4"/>
              </a:rPr>
              <a:t>SAP Fiori Design Guidelines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70F2"/>
              </a:solidFill>
              <a:effectLst/>
              <a:uLnTx/>
              <a:uFillTx/>
              <a:latin typeface="72 Brand"/>
              <a:ea typeface="Arial Unicode MS"/>
              <a:cs typeface="72" panose="020B0503030000000003" pitchFamily="34" charset="0"/>
            </a:endParaRPr>
          </a:p>
          <a:p>
            <a:pPr marL="179946" lvl="1" indent="-179946" defTabSz="1088449" fontAlgn="base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latin typeface="72 Brand" panose="020B0504030603020204" pitchFamily="34" charset="0"/>
                <a:hlinkClick r:id="rId5"/>
              </a:rPr>
              <a:t>What is SAPUI5?</a:t>
            </a:r>
            <a:endParaRPr kumimoji="0" lang="en-GB" sz="1400" i="0" u="none" strike="noStrike" kern="0" cap="none" spc="0" normalizeH="0" baseline="0" noProof="0" dirty="0">
              <a:ln>
                <a:noFill/>
              </a:ln>
              <a:solidFill>
                <a:srgbClr val="0070F2"/>
              </a:solidFill>
              <a:effectLst/>
              <a:uLnTx/>
              <a:uFillTx/>
              <a:latin typeface="72 Brand"/>
              <a:ea typeface="Arial Unicode MS"/>
              <a:cs typeface="72" panose="020B0503030000000003" pitchFamily="34" charset="0"/>
            </a:endParaRPr>
          </a:p>
          <a:p>
            <a:pPr marL="179946" marR="0" lvl="1" indent="-179946" algn="l" defTabSz="1088449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72 Brand"/>
                <a:ea typeface="Arial Unicode MS"/>
                <a:cs typeface="72" panose="020B0503030000000003" pitchFamily="34" charset="0"/>
                <a:hlinkClick r:id="rId6"/>
              </a:rPr>
              <a:t>https://ui5.sap.com/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70F2"/>
              </a:solidFill>
              <a:effectLst/>
              <a:uLnTx/>
              <a:uFillTx/>
              <a:latin typeface="72 Brand"/>
              <a:ea typeface="Arial Unicode MS"/>
              <a:cs typeface="72" panose="020B0503030000000003" pitchFamily="34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79946" marR="0" lvl="1" indent="-179946" algn="l" defTabSz="1088449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72 Brand"/>
                <a:ea typeface="Arial Unicode MS"/>
                <a:cs typeface="72" panose="020B0503030000000003" pitchFamily="34" charset="0"/>
                <a:hlinkClick r:id="rId8"/>
              </a:rPr>
              <a:t>Flexible Programming Model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70F2"/>
              </a:solidFill>
              <a:effectLst/>
              <a:uLnTx/>
              <a:uFillTx/>
              <a:latin typeface="72 Brand"/>
              <a:ea typeface="Arial Unicode MS"/>
              <a:cs typeface="72" panose="020B0503030000000003" pitchFamily="34" charset="0"/>
            </a:endParaRPr>
          </a:p>
          <a:p>
            <a:pPr marL="179946" marR="0" lvl="1" indent="-179946" algn="l" defTabSz="1088449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kern="0" dirty="0">
                <a:solidFill>
                  <a:srgbClr val="0070F2"/>
                </a:solidFill>
                <a:latin typeface="72 Brand"/>
                <a:ea typeface="Arial Unicode MS"/>
                <a:cs typeface="72" panose="020B0503030000000003" pitchFamily="34" charset="0"/>
                <a:hlinkClick r:id="rId9"/>
              </a:rPr>
              <a:t>SAPUI5 Best Practices</a:t>
            </a:r>
            <a:endParaRPr lang="en-GB" sz="1400" kern="0" dirty="0">
              <a:solidFill>
                <a:srgbClr val="0070F2"/>
              </a:solidFill>
              <a:latin typeface="72 Brand"/>
              <a:ea typeface="Arial Unicode MS"/>
              <a:cs typeface="72" panose="020B0503030000000003" pitchFamily="34" charset="0"/>
            </a:endParaRPr>
          </a:p>
          <a:p>
            <a:pPr marL="179946" marR="0" lvl="1" indent="-179946" algn="l" defTabSz="1088449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72 Brand"/>
                <a:ea typeface="Arial Unicode MS"/>
                <a:cs typeface="72" panose="020B0503030000000003" pitchFamily="34" charset="0"/>
                <a:hlinkClick r:id="rId10"/>
              </a:rPr>
              <a:t>SAPUI5 MCP Server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70F2"/>
              </a:solidFill>
              <a:effectLst/>
              <a:uLnTx/>
              <a:uFillTx/>
              <a:latin typeface="72 Brand"/>
              <a:ea typeface="Arial Unicode MS"/>
              <a:cs typeface="72" panose="020B0503030000000003" pitchFamily="34" charset="0"/>
            </a:endParaRPr>
          </a:p>
          <a:p>
            <a:pPr marL="179946" marR="0" lvl="1" indent="-179946" algn="l" defTabSz="1088449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kern="0" dirty="0">
                <a:solidFill>
                  <a:srgbClr val="0070F2"/>
                </a:solidFill>
                <a:latin typeface="72 Brand"/>
                <a:ea typeface="Arial Unicode MS"/>
                <a:cs typeface="72" panose="020B0503030000000003" pitchFamily="34" charset="0"/>
                <a:hlinkClick r:id="rId11"/>
              </a:rPr>
              <a:t>SAP Web Components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70F2"/>
              </a:solidFill>
              <a:effectLst/>
              <a:uLnTx/>
              <a:uFillTx/>
              <a:latin typeface="72 Brand"/>
              <a:ea typeface="Arial Unicode MS"/>
              <a:cs typeface="+mn-cs"/>
            </a:endParaRPr>
          </a:p>
        </p:txBody>
      </p:sp>
      <p:sp>
        <p:nvSpPr>
          <p:cNvPr id="73" name="Title 72">
            <a:extLst>
              <a:ext uri="{FF2B5EF4-FFF2-40B4-BE49-F238E27FC236}">
                <a16:creationId xmlns:a16="http://schemas.microsoft.com/office/drawing/2014/main" id="{D8E2EAFE-3869-43C2-806F-620170A15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424" y="461000"/>
            <a:ext cx="11183564" cy="492314"/>
          </a:xfrm>
        </p:spPr>
        <p:txBody>
          <a:bodyPr/>
          <a:lstStyle/>
          <a:p>
            <a:r>
              <a:rPr lang="en-US" sz="3199">
                <a:solidFill>
                  <a:srgbClr val="0070F2"/>
                </a:solidFill>
                <a:latin typeface="+mj-lt"/>
              </a:rPr>
              <a:t>The Art and Science of SAPUI5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E5BDBCC-2FC0-F3CE-4DC3-FDCC50BD944C}"/>
              </a:ext>
            </a:extLst>
          </p:cNvPr>
          <p:cNvCxnSpPr>
            <a:cxnSpLocks/>
          </p:cNvCxnSpPr>
          <p:nvPr/>
        </p:nvCxnSpPr>
        <p:spPr>
          <a:xfrm>
            <a:off x="507424" y="4521297"/>
            <a:ext cx="519532" cy="0"/>
          </a:xfrm>
          <a:prstGeom prst="line">
            <a:avLst/>
          </a:prstGeom>
          <a:ln w="19050">
            <a:solidFill>
              <a:srgbClr val="0070F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A1FB64E-9285-5187-4984-29C97BC4246D}"/>
              </a:ext>
            </a:extLst>
          </p:cNvPr>
          <p:cNvCxnSpPr>
            <a:cxnSpLocks/>
          </p:cNvCxnSpPr>
          <p:nvPr/>
        </p:nvCxnSpPr>
        <p:spPr>
          <a:xfrm>
            <a:off x="507424" y="1929719"/>
            <a:ext cx="519532" cy="0"/>
          </a:xfrm>
          <a:prstGeom prst="line">
            <a:avLst/>
          </a:prstGeom>
          <a:ln w="19050">
            <a:solidFill>
              <a:srgbClr val="0070F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2D9B7A7-8F74-6302-2190-C90EB6E5960C}"/>
              </a:ext>
            </a:extLst>
          </p:cNvPr>
          <p:cNvCxnSpPr>
            <a:cxnSpLocks/>
          </p:cNvCxnSpPr>
          <p:nvPr/>
        </p:nvCxnSpPr>
        <p:spPr>
          <a:xfrm>
            <a:off x="7639799" y="1929719"/>
            <a:ext cx="519532" cy="0"/>
          </a:xfrm>
          <a:prstGeom prst="line">
            <a:avLst/>
          </a:prstGeom>
          <a:ln w="19050">
            <a:solidFill>
              <a:srgbClr val="0070F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6D4F0C-6B84-B5D6-93EA-86811F58BE9C}"/>
              </a:ext>
            </a:extLst>
          </p:cNvPr>
          <p:cNvSpPr txBox="1"/>
          <p:nvPr/>
        </p:nvSpPr>
        <p:spPr>
          <a:xfrm>
            <a:off x="507425" y="1634523"/>
            <a:ext cx="519530" cy="3076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999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72 Brand"/>
                <a:ea typeface="72 Brand" pitchFamily="34" charset="-128"/>
                <a:cs typeface="72 Brand" pitchFamily="34" charset="-128"/>
              </a:rPr>
              <a:t>1</a:t>
            </a:r>
            <a:endParaRPr kumimoji="0" lang="en-US" sz="1999" b="1" i="0" u="none" strike="noStrike" kern="0" cap="none" spc="0" normalizeH="0" baseline="0" noProof="0">
              <a:ln>
                <a:noFill/>
              </a:ln>
              <a:solidFill>
                <a:srgbClr val="0070F2"/>
              </a:solidFill>
              <a:effectLst/>
              <a:uLnTx/>
              <a:uFillTx/>
              <a:latin typeface="72 Brand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F55D51-6460-DE43-8265-6F545D536D1E}"/>
              </a:ext>
            </a:extLst>
          </p:cNvPr>
          <p:cNvSpPr txBox="1"/>
          <p:nvPr/>
        </p:nvSpPr>
        <p:spPr>
          <a:xfrm>
            <a:off x="507425" y="4223777"/>
            <a:ext cx="519530" cy="3076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999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72 Brand"/>
                <a:ea typeface="72 Brand" pitchFamily="34" charset="-128"/>
                <a:cs typeface="72 Brand" pitchFamily="34" charset="-128"/>
              </a:rPr>
              <a:t>3</a:t>
            </a:r>
            <a:endParaRPr kumimoji="0" lang="en-US" sz="1999" b="1" i="0" u="none" strike="noStrike" kern="0" cap="none" spc="0" normalizeH="0" baseline="0" noProof="0">
              <a:ln>
                <a:noFill/>
              </a:ln>
              <a:solidFill>
                <a:srgbClr val="0070F2"/>
              </a:solidFill>
              <a:effectLst/>
              <a:uLnTx/>
              <a:uFillTx/>
              <a:latin typeface="72 Brand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EE9CF-15E2-731E-7548-D5D492A7F33B}"/>
              </a:ext>
            </a:extLst>
          </p:cNvPr>
          <p:cNvSpPr txBox="1"/>
          <p:nvPr/>
        </p:nvSpPr>
        <p:spPr>
          <a:xfrm>
            <a:off x="7639800" y="1634523"/>
            <a:ext cx="519530" cy="3076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lang="de-DE" sz="1999" b="1" kern="0">
                <a:solidFill>
                  <a:srgbClr val="0070F2"/>
                </a:solidFill>
                <a:latin typeface="72 Brand"/>
                <a:ea typeface="72 Brand" pitchFamily="34" charset="-128"/>
                <a:cs typeface="72 Brand" pitchFamily="34" charset="-128"/>
              </a:rPr>
              <a:t>2</a:t>
            </a:r>
            <a:endParaRPr kumimoji="0" lang="en-US" sz="1999" b="1" i="0" u="none" strike="noStrike" kern="0" cap="none" spc="0" normalizeH="0" baseline="0" noProof="0">
              <a:ln>
                <a:noFill/>
              </a:ln>
              <a:solidFill>
                <a:srgbClr val="0070F2"/>
              </a:solidFill>
              <a:effectLst/>
              <a:uLnTx/>
              <a:uFillTx/>
              <a:latin typeface="72 Brand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5819B-0DD8-7DE1-42FD-B7574565CE43}"/>
              </a:ext>
            </a:extLst>
          </p:cNvPr>
          <p:cNvSpPr txBox="1"/>
          <p:nvPr/>
        </p:nvSpPr>
        <p:spPr>
          <a:xfrm>
            <a:off x="1231426" y="4316547"/>
            <a:ext cx="342125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GB" sz="1600" kern="0">
                <a:solidFill>
                  <a:srgbClr val="000000"/>
                </a:solidFill>
                <a:latin typeface="72 Brand Medium"/>
                <a:ea typeface="Arial Unicode MS"/>
              </a:rPr>
              <a:t>SAP Business Technology Platform</a:t>
            </a: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 Medium"/>
              <a:ea typeface="Arial Unicode MS"/>
              <a:cs typeface="+mn-cs"/>
            </a:endParaRPr>
          </a:p>
          <a:p>
            <a:pPr marL="179946" marR="0" lvl="1" indent="-179946" algn="l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72 Brand"/>
                <a:ea typeface="Arial Unicode MS"/>
                <a:cs typeface="72" panose="020B0503030000000003" pitchFamily="34" charset="0"/>
                <a:hlinkClick r:id="rId12"/>
              </a:rPr>
              <a:t>SAP BTP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70F2"/>
              </a:solidFill>
              <a:effectLst/>
              <a:uLnTx/>
              <a:uFillTx/>
              <a:latin typeface="72 Brand"/>
              <a:ea typeface="Arial Unicode MS"/>
              <a:cs typeface="72" panose="020B0503030000000003" pitchFamily="34" charset="0"/>
            </a:endParaRPr>
          </a:p>
          <a:p>
            <a:pPr marL="179946" marR="0" lvl="1" indent="-179946" algn="l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72 Brand"/>
                <a:ea typeface="Arial Unicode MS"/>
                <a:cs typeface="72" panose="020B0503030000000003" pitchFamily="34" charset="0"/>
                <a:hlinkClick r:id="rId13"/>
              </a:rPr>
              <a:t>SAP BTP Guidance Framework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70F2"/>
              </a:solidFill>
              <a:effectLst/>
              <a:uLnTx/>
              <a:uFillTx/>
              <a:latin typeface="72 Brand"/>
              <a:ea typeface="Arial Unicode MS"/>
              <a:cs typeface="72" panose="020B0503030000000003" pitchFamily="34" charset="0"/>
            </a:endParaRPr>
          </a:p>
          <a:p>
            <a:pPr marL="179946" marR="0" lvl="1" indent="-179946" algn="l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72 Brand"/>
                <a:ea typeface="Arial Unicode MS"/>
                <a:cs typeface="72" panose="020B0503030000000003" pitchFamily="34" charset="0"/>
                <a:hlinkClick r:id="rId14"/>
              </a:rPr>
              <a:t>SAP Build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70F2"/>
              </a:solidFill>
              <a:effectLst/>
              <a:uLnTx/>
              <a:uFillTx/>
              <a:latin typeface="72 Brand"/>
              <a:ea typeface="Arial Unicode MS"/>
              <a:cs typeface="72" panose="020B0503030000000003" pitchFamily="34" charset="0"/>
            </a:endParaRPr>
          </a:p>
          <a:p>
            <a:pPr marL="179946" marR="0" lvl="1" indent="-179946" algn="l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72 Brand"/>
                <a:ea typeface="Arial Unicode MS"/>
                <a:cs typeface="72" panose="020B0503030000000003" pitchFamily="34" charset="0"/>
                <a:hlinkClick r:id="rId15"/>
              </a:rPr>
              <a:t>SAP Build Code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72 Brand"/>
                <a:ea typeface="Arial Unicode MS"/>
                <a:cs typeface="72" panose="020B0503030000000003" pitchFamily="34" charset="0"/>
              </a:rPr>
              <a:t> and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72 Brand"/>
                <a:ea typeface="Arial Unicode MS"/>
                <a:cs typeface="72" panose="020B0503030000000003" pitchFamily="34" charset="0"/>
                <a:hlinkClick r:id="rId16"/>
              </a:rPr>
              <a:t>Product Updates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70F2"/>
              </a:solidFill>
              <a:effectLst/>
              <a:uLnTx/>
              <a:uFillTx/>
              <a:latin typeface="72 Brand"/>
              <a:ea typeface="Arial Unicode MS"/>
              <a:cs typeface="72" panose="020B05030300000000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0FDC5-724C-C16C-87E2-6F8578A552FC}"/>
              </a:ext>
            </a:extLst>
          </p:cNvPr>
          <p:cNvSpPr txBox="1"/>
          <p:nvPr/>
        </p:nvSpPr>
        <p:spPr>
          <a:xfrm>
            <a:off x="8309601" y="1745068"/>
            <a:ext cx="3514846" cy="2292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 Medium"/>
                <a:ea typeface="Arial Unicode MS" pitchFamily="34" charset="-128"/>
                <a:cs typeface="72" panose="020B0503030000000003" pitchFamily="34" charset="0"/>
              </a:rPr>
              <a:t>Clean Core Extensibility</a:t>
            </a:r>
          </a:p>
          <a:p>
            <a:pPr marL="179946" marR="0" lvl="1" indent="-179946" algn="l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72 Brand"/>
                <a:ea typeface="+mn-ea"/>
                <a:cs typeface="72" panose="020B0503030000000003" pitchFamily="34" charset="0"/>
                <a:hlinkClick r:id="rId17"/>
              </a:rPr>
              <a:t>SAP BTP Extension Architecture Guide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72 Brand"/>
              <a:ea typeface="+mn-ea"/>
              <a:cs typeface="72" panose="020B0503030000000003" pitchFamily="34" charset="0"/>
            </a:endParaRPr>
          </a:p>
          <a:p>
            <a:pPr marL="179946" marR="0" lvl="1" indent="-179946" algn="l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72 Brand"/>
                <a:ea typeface="+mn-ea"/>
                <a:cs typeface="72" panose="020B0503030000000003" pitchFamily="34" charset="0"/>
                <a:hlinkClick r:id="rId18"/>
              </a:rPr>
              <a:t>SAPUI5 flexibility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72 Brand"/>
              <a:ea typeface="+mn-ea"/>
              <a:cs typeface="72" panose="020B0503030000000003" pitchFamily="34" charset="0"/>
            </a:endParaRPr>
          </a:p>
          <a:p>
            <a:pPr marL="179946" marR="0" lvl="1" indent="-179946" algn="l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>
                <a:solidFill>
                  <a:srgbClr val="333333"/>
                </a:solidFill>
                <a:latin typeface="72 Brand" panose="020B0504030603020204" pitchFamily="34" charset="0"/>
                <a:hlinkClick r:id="rId19"/>
              </a:rPr>
              <a:t>Extension project vs. Adaptation project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 Medium"/>
                <a:ea typeface="Arial Unicode MS" pitchFamily="34" charset="-128"/>
                <a:cs typeface="72" panose="020B0503030000000003" pitchFamily="34" charset="0"/>
              </a:rPr>
              <a:t> </a:t>
            </a:r>
          </a:p>
          <a:p>
            <a:pPr marL="179946" marR="0" lvl="1" indent="-179946" algn="l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72 Brand"/>
                <a:ea typeface="+mn-ea"/>
                <a:cs typeface="72" panose="020B0503030000000003" pitchFamily="34" charset="0"/>
                <a:hlinkClick r:id="rId20"/>
              </a:rPr>
              <a:t>Key User Adaptation Tutorial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72 Brand"/>
              <a:ea typeface="+mn-ea"/>
              <a:cs typeface="72" panose="020B0503030000000003" pitchFamily="34" charset="0"/>
            </a:endParaRPr>
          </a:p>
          <a:p>
            <a:pPr marL="179946" lvl="1" indent="-179946" defTabSz="1088449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72 Brand"/>
                <a:ea typeface="+mn-ea"/>
                <a:cs typeface="72" panose="020B0503030000000003" pitchFamily="34" charset="0"/>
                <a:hlinkClick r:id="rId21"/>
              </a:rPr>
              <a:t>Easy Key User Adaptation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72 Brand"/>
              <a:ea typeface="+mn-ea"/>
              <a:cs typeface="72" panose="020B0503030000000003" pitchFamily="34" charset="0"/>
              <a:hlinkClick r:id="rId22"/>
            </a:endParaRPr>
          </a:p>
          <a:p>
            <a:pPr marL="179946" marR="0" lvl="1" indent="-179946" algn="l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72 Brand"/>
                <a:ea typeface="+mn-ea"/>
                <a:cs typeface="72" panose="020B0503030000000003" pitchFamily="34" charset="0"/>
                <a:hlinkClick r:id="rId22"/>
              </a:rPr>
              <a:t>Developer Adaptation Tutorial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72 Brand"/>
              <a:ea typeface="+mn-ea"/>
              <a:cs typeface="72" panose="020B0503030000000003" pitchFamily="34" charset="0"/>
            </a:endParaRPr>
          </a:p>
          <a:p>
            <a:pPr marL="179946" marR="0" lvl="1" indent="-179946" algn="l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72 Brand"/>
              <a:ea typeface="+mn-ea"/>
              <a:cs typeface="72" panose="020B0503030000000003" pitchFamily="34" charset="0"/>
            </a:endParaRPr>
          </a:p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70F2"/>
              </a:solidFill>
              <a:effectLst/>
              <a:uLnTx/>
              <a:uFillTx/>
              <a:latin typeface="72 Brand"/>
              <a:ea typeface="Arial Unicode MS" pitchFamily="34" charset="-128"/>
              <a:cs typeface="72" panose="020B0503030000000003" pitchFamily="34" charset="0"/>
            </a:endParaRPr>
          </a:p>
          <a:p>
            <a:pPr marL="179946" marR="0" lvl="1" indent="-179946" algn="l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72 Brand"/>
              <a:ea typeface="+mn-ea"/>
              <a:cs typeface="72" panose="020B0503030000000003" pitchFamily="34" charset="0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04738A9-3C4B-720B-8E59-4F8F155E8A8E}"/>
              </a:ext>
            </a:extLst>
          </p:cNvPr>
          <p:cNvSpPr txBox="1">
            <a:spLocks/>
          </p:cNvSpPr>
          <p:nvPr/>
        </p:nvSpPr>
        <p:spPr bwMode="black">
          <a:xfrm>
            <a:off x="5314854" y="2356889"/>
            <a:ext cx="3888682" cy="4359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7905" fontAlgn="base"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defRPr/>
            </a:pPr>
            <a:endParaRPr lang="en-US" sz="1600">
              <a:solidFill>
                <a:srgbClr val="000000"/>
              </a:solidFill>
              <a:latin typeface="72 Brand" panose="020B0504030603020204" pitchFamily="34" charset="0"/>
              <a:cs typeface="72" panose="020B0503030000000003" pitchFamily="34" charset="0"/>
              <a:hlinkClick r:id="" action="ppaction://noaction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AAC689-544C-9337-564C-F6778C6D204B}"/>
              </a:ext>
            </a:extLst>
          </p:cNvPr>
          <p:cNvCxnSpPr>
            <a:cxnSpLocks/>
          </p:cNvCxnSpPr>
          <p:nvPr/>
        </p:nvCxnSpPr>
        <p:spPr>
          <a:xfrm>
            <a:off x="7639798" y="4521297"/>
            <a:ext cx="519532" cy="0"/>
          </a:xfrm>
          <a:prstGeom prst="line">
            <a:avLst/>
          </a:prstGeom>
          <a:ln w="19050">
            <a:solidFill>
              <a:srgbClr val="0070F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08208-CC19-ED35-E2E6-7DCB142E36E0}"/>
              </a:ext>
            </a:extLst>
          </p:cNvPr>
          <p:cNvSpPr txBox="1"/>
          <p:nvPr/>
        </p:nvSpPr>
        <p:spPr>
          <a:xfrm>
            <a:off x="7639799" y="4223777"/>
            <a:ext cx="519530" cy="3076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lang="de-DE" sz="1999" b="1" kern="0" dirty="0">
                <a:solidFill>
                  <a:srgbClr val="0070F2"/>
                </a:solidFill>
                <a:latin typeface="72 Brand"/>
                <a:ea typeface="72 Brand" pitchFamily="34" charset="-128"/>
                <a:cs typeface="72 Brand" pitchFamily="34" charset="-128"/>
              </a:rPr>
              <a:t>4</a:t>
            </a:r>
            <a:endParaRPr kumimoji="0" lang="en-US" sz="1999" b="1" i="0" u="none" strike="noStrike" kern="0" cap="none" spc="0" normalizeH="0" baseline="0" noProof="0" dirty="0">
              <a:ln>
                <a:noFill/>
              </a:ln>
              <a:solidFill>
                <a:srgbClr val="0070F2"/>
              </a:solidFill>
              <a:effectLst/>
              <a:uLnTx/>
              <a:uFillTx/>
              <a:latin typeface="72 Brand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C30A56-159A-4C52-4134-9529194B2494}"/>
              </a:ext>
            </a:extLst>
          </p:cNvPr>
          <p:cNvSpPr txBox="1"/>
          <p:nvPr/>
        </p:nvSpPr>
        <p:spPr>
          <a:xfrm>
            <a:off x="8309601" y="4316547"/>
            <a:ext cx="3421255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GB" sz="1600" kern="0" dirty="0">
                <a:solidFill>
                  <a:srgbClr val="000000"/>
                </a:solidFill>
                <a:latin typeface="72 Brand Medium"/>
                <a:ea typeface="Arial Unicode MS"/>
              </a:rPr>
              <a:t>SAP TechEd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 Medium"/>
              <a:ea typeface="Arial Unicode MS"/>
              <a:cs typeface="+mn-cs"/>
            </a:endParaRPr>
          </a:p>
          <a:p>
            <a:pPr marL="0" marR="0" lvl="1" algn="l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72 Brand"/>
                <a:ea typeface="Arial Unicode MS"/>
                <a:cs typeface="72" panose="020B0503030000000003" pitchFamily="34" charset="0"/>
                <a:hlinkClick r:id="rId23"/>
              </a:rPr>
              <a:t>AD106v | The art and science of SAPUI5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70F2"/>
              </a:solidFill>
              <a:effectLst/>
              <a:uLnTx/>
              <a:uFillTx/>
              <a:latin typeface="72 Brand"/>
              <a:ea typeface="Arial Unicode MS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36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3077F49-C86C-3EF0-ED50-F868B5302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tommy.vinh.lam@sap.com</a:t>
            </a:r>
            <a:br>
              <a:rPr lang="de-DE"/>
            </a:br>
            <a:r>
              <a:rPr lang="de-DE" err="1"/>
              <a:t>christian.voshage@sap.com</a:t>
            </a:r>
            <a:endParaRPr lang="de-DE"/>
          </a:p>
          <a:p>
            <a:r>
              <a:rPr lang="de-DE"/>
              <a:t>oliver.graeff@sap.com </a:t>
            </a:r>
            <a:br>
              <a:rPr lang="de-DE"/>
            </a:br>
            <a:r>
              <a:rPr lang="de-DE" err="1"/>
              <a:t>christian.georgi@sap.com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4C50BE-7DC4-693D-6D39-4994149FD7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86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C8EC57-2387-D0A6-75C2-1100EC17E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5B9A5C1-E246-93A4-11E7-986D1C27FD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9FE5DF9-F233-275D-A843-7F73E5D2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08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E428C0-E55E-F109-1FD9-AFF7C676A2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400" b="1" dirty="0"/>
              <a:t>What you will learn</a:t>
            </a:r>
            <a:br>
              <a:rPr lang="en-GB" sz="2400" b="1" dirty="0"/>
            </a:br>
            <a:endParaRPr lang="en-GB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Developing a freestyle SAPUI5 Web app using TypeScript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Integrating a UI5 Web Component into this SAPUI5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Using the UI5 linter to ensure your app</a:t>
            </a:r>
            <a:br>
              <a:rPr lang="en-GB" sz="2400" dirty="0"/>
            </a:br>
            <a:r>
              <a:rPr lang="en-GB" sz="2400" dirty="0"/>
              <a:t>follows the latest best practices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Leveraging Joule for SAPUI5 development</a:t>
            </a:r>
          </a:p>
          <a:p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521818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EA93F-31B1-B3E4-A55E-D225B91D8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1290">
            <a:extLst>
              <a:ext uri="{FF2B5EF4-FFF2-40B4-BE49-F238E27FC236}">
                <a16:creationId xmlns:a16="http://schemas.microsoft.com/office/drawing/2014/main" id="{8A64E034-CC16-5EAB-5A88-A311A66867C5}"/>
              </a:ext>
            </a:extLst>
          </p:cNvPr>
          <p:cNvSpPr/>
          <p:nvPr/>
        </p:nvSpPr>
        <p:spPr bwMode="gray">
          <a:xfrm>
            <a:off x="1012834" y="2495161"/>
            <a:ext cx="8636718" cy="3069223"/>
          </a:xfrm>
          <a:prstGeom prst="roundRect">
            <a:avLst>
              <a:gd name="adj" fmla="val 2348"/>
            </a:avLst>
          </a:prstGeom>
          <a:noFill/>
          <a:ln w="11430" algn="ctr">
            <a:gradFill>
              <a:gsLst>
                <a:gs pos="0">
                  <a:srgbClr val="89D1FF"/>
                </a:gs>
                <a:gs pos="100000">
                  <a:srgbClr val="1B90FF"/>
                </a:gs>
              </a:gsLst>
              <a:lin ang="5400000" scaled="1"/>
            </a:gradFill>
            <a:miter lim="800000"/>
            <a:headEnd/>
            <a:tailEnd type="arrow" w="med" len="sm"/>
          </a:ln>
        </p:spPr>
        <p:txBody>
          <a:bodyPr lIns="162338" tIns="129870" rIns="162338" bIns="129870" rtlCol="0" anchor="t"/>
          <a:lstStyle/>
          <a:p>
            <a:pPr marL="0" marR="0" lvl="0" indent="0" algn="l" defTabSz="107405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0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70" name="Rectangle: Rounded Corners 2069">
            <a:extLst>
              <a:ext uri="{FF2B5EF4-FFF2-40B4-BE49-F238E27FC236}">
                <a16:creationId xmlns:a16="http://schemas.microsoft.com/office/drawing/2014/main" id="{457A47A9-5D94-907E-82DE-03F2758833DC}"/>
              </a:ext>
            </a:extLst>
          </p:cNvPr>
          <p:cNvSpPr/>
          <p:nvPr/>
        </p:nvSpPr>
        <p:spPr bwMode="gray">
          <a:xfrm rot="5400000">
            <a:off x="3909274" y="-379893"/>
            <a:ext cx="2911362" cy="8243823"/>
          </a:xfrm>
          <a:prstGeom prst="roundRect">
            <a:avLst>
              <a:gd name="adj" fmla="val 2038"/>
            </a:avLst>
          </a:prstGeom>
          <a:gradFill>
            <a:gsLst>
              <a:gs pos="0">
                <a:srgbClr val="D1EFFF">
                  <a:alpha val="50000"/>
                </a:srgbClr>
              </a:gs>
              <a:gs pos="100000">
                <a:srgbClr val="89D1FF">
                  <a:alpha val="50000"/>
                </a:srgbClr>
              </a:gs>
            </a:gsLst>
            <a:lin ang="5400000" scaled="1"/>
          </a:gradFill>
          <a:ln w="25400" algn="ctr">
            <a:noFill/>
            <a:miter lim="800000"/>
            <a:headEnd/>
            <a:tailEnd/>
          </a:ln>
          <a:effectLst/>
        </p:spPr>
        <p:txBody>
          <a:bodyPr lIns="182736" tIns="146190" rIns="182736" bIns="146190" rtlCol="0" anchor="t"/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8ACC300-3844-3002-EE51-8749C6B0E68E}"/>
              </a:ext>
            </a:extLst>
          </p:cNvPr>
          <p:cNvGrpSpPr/>
          <p:nvPr/>
        </p:nvGrpSpPr>
        <p:grpSpPr>
          <a:xfrm>
            <a:off x="7357804" y="4109340"/>
            <a:ext cx="770610" cy="513370"/>
            <a:chOff x="4926372" y="4490707"/>
            <a:chExt cx="1025413" cy="683139"/>
          </a:xfrm>
          <a:gradFill>
            <a:gsLst>
              <a:gs pos="11000">
                <a:srgbClr val="EAECEE">
                  <a:lumMod val="90000"/>
                  <a:alpha val="13000"/>
                </a:srgbClr>
              </a:gs>
              <a:gs pos="75000">
                <a:srgbClr val="EAECEE">
                  <a:lumMod val="90000"/>
                  <a:alpha val="0"/>
                </a:srgbClr>
              </a:gs>
            </a:gsLst>
            <a:lin ang="16200000" scaled="1"/>
          </a:gradFill>
        </p:grpSpPr>
        <p:sp>
          <p:nvSpPr>
            <p:cNvPr id="1877" name="Freeform: Shape 1556">
              <a:extLst>
                <a:ext uri="{FF2B5EF4-FFF2-40B4-BE49-F238E27FC236}">
                  <a16:creationId xmlns:a16="http://schemas.microsoft.com/office/drawing/2014/main" id="{C92F3CB7-092A-BBF6-7AA5-A70811EFE9A7}"/>
                </a:ext>
              </a:extLst>
            </p:cNvPr>
            <p:cNvSpPr/>
            <p:nvPr/>
          </p:nvSpPr>
          <p:spPr>
            <a:xfrm>
              <a:off x="4926372" y="4492572"/>
              <a:ext cx="38881" cy="103950"/>
            </a:xfrm>
            <a:custGeom>
              <a:avLst/>
              <a:gdLst>
                <a:gd name="connsiteX0" fmla="*/ 26372 w 43396"/>
                <a:gd name="connsiteY0" fmla="*/ 16357 h 130188"/>
                <a:gd name="connsiteX1" fmla="*/ 26038 w 43396"/>
                <a:gd name="connsiteY1" fmla="*/ 16357 h 130188"/>
                <a:gd name="connsiteX2" fmla="*/ 3338 w 43396"/>
                <a:gd name="connsiteY2" fmla="*/ 28541 h 130188"/>
                <a:gd name="connsiteX3" fmla="*/ 0 w 43396"/>
                <a:gd name="connsiteY3" fmla="*/ 15189 h 130188"/>
                <a:gd name="connsiteX4" fmla="*/ 28374 w 43396"/>
                <a:gd name="connsiteY4" fmla="*/ 0 h 130188"/>
                <a:gd name="connsiteX5" fmla="*/ 43396 w 43396"/>
                <a:gd name="connsiteY5" fmla="*/ 0 h 130188"/>
                <a:gd name="connsiteX6" fmla="*/ 43396 w 43396"/>
                <a:gd name="connsiteY6" fmla="*/ 130188 h 130188"/>
                <a:gd name="connsiteX7" fmla="*/ 26372 w 43396"/>
                <a:gd name="connsiteY7" fmla="*/ 130188 h 130188"/>
                <a:gd name="connsiteX8" fmla="*/ 26372 w 43396"/>
                <a:gd name="connsiteY8" fmla="*/ 16357 h 13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96" h="130188">
                  <a:moveTo>
                    <a:pt x="26372" y="16357"/>
                  </a:moveTo>
                  <a:lnTo>
                    <a:pt x="26038" y="16357"/>
                  </a:lnTo>
                  <a:lnTo>
                    <a:pt x="3338" y="28541"/>
                  </a:lnTo>
                  <a:lnTo>
                    <a:pt x="0" y="15189"/>
                  </a:lnTo>
                  <a:lnTo>
                    <a:pt x="28374" y="0"/>
                  </a:lnTo>
                  <a:lnTo>
                    <a:pt x="43396" y="0"/>
                  </a:lnTo>
                  <a:lnTo>
                    <a:pt x="43396" y="130188"/>
                  </a:lnTo>
                  <a:lnTo>
                    <a:pt x="26372" y="130188"/>
                  </a:lnTo>
                  <a:lnTo>
                    <a:pt x="26372" y="16357"/>
                  </a:ln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84" name="Freeform: Shape 1558">
              <a:extLst>
                <a:ext uri="{FF2B5EF4-FFF2-40B4-BE49-F238E27FC236}">
                  <a16:creationId xmlns:a16="http://schemas.microsoft.com/office/drawing/2014/main" id="{B957E253-DD38-A22F-600E-59F053896E1B}"/>
                </a:ext>
              </a:extLst>
            </p:cNvPr>
            <p:cNvSpPr/>
            <p:nvPr/>
          </p:nvSpPr>
          <p:spPr>
            <a:xfrm>
              <a:off x="5098196" y="4490707"/>
              <a:ext cx="79108" cy="107415"/>
            </a:xfrm>
            <a:custGeom>
              <a:avLst/>
              <a:gdLst>
                <a:gd name="connsiteX0" fmla="*/ 88294 w 88294"/>
                <a:gd name="connsiteY0" fmla="*/ 65929 h 134527"/>
                <a:gd name="connsiteX1" fmla="*/ 43062 w 88294"/>
                <a:gd name="connsiteY1" fmla="*/ 134528 h 134527"/>
                <a:gd name="connsiteX2" fmla="*/ 0 w 88294"/>
                <a:gd name="connsiteY2" fmla="*/ 67598 h 134527"/>
                <a:gd name="connsiteX3" fmla="*/ 45232 w 88294"/>
                <a:gd name="connsiteY3" fmla="*/ 0 h 134527"/>
                <a:gd name="connsiteX4" fmla="*/ 88294 w 88294"/>
                <a:gd name="connsiteY4" fmla="*/ 65929 h 134527"/>
                <a:gd name="connsiteX5" fmla="*/ 17525 w 88294"/>
                <a:gd name="connsiteY5" fmla="*/ 67932 h 134527"/>
                <a:gd name="connsiteX6" fmla="*/ 43897 w 88294"/>
                <a:gd name="connsiteY6" fmla="*/ 121008 h 134527"/>
                <a:gd name="connsiteX7" fmla="*/ 70602 w 88294"/>
                <a:gd name="connsiteY7" fmla="*/ 66763 h 134527"/>
                <a:gd name="connsiteX8" fmla="*/ 44231 w 88294"/>
                <a:gd name="connsiteY8" fmla="*/ 13686 h 134527"/>
                <a:gd name="connsiteX9" fmla="*/ 17525 w 88294"/>
                <a:gd name="connsiteY9" fmla="*/ 67932 h 13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294" h="134527">
                  <a:moveTo>
                    <a:pt x="88294" y="65929"/>
                  </a:moveTo>
                  <a:cubicBezTo>
                    <a:pt x="88294" y="110159"/>
                    <a:pt x="71937" y="134528"/>
                    <a:pt x="43062" y="134528"/>
                  </a:cubicBezTo>
                  <a:cubicBezTo>
                    <a:pt x="17692" y="134528"/>
                    <a:pt x="501" y="110660"/>
                    <a:pt x="0" y="67598"/>
                  </a:cubicBezTo>
                  <a:cubicBezTo>
                    <a:pt x="0" y="24035"/>
                    <a:pt x="18860" y="0"/>
                    <a:pt x="45232" y="0"/>
                  </a:cubicBezTo>
                  <a:cubicBezTo>
                    <a:pt x="71603" y="0"/>
                    <a:pt x="88294" y="24369"/>
                    <a:pt x="88294" y="65929"/>
                  </a:cubicBezTo>
                  <a:close/>
                  <a:moveTo>
                    <a:pt x="17525" y="67932"/>
                  </a:moveTo>
                  <a:cubicBezTo>
                    <a:pt x="17525" y="101814"/>
                    <a:pt x="27874" y="121008"/>
                    <a:pt x="43897" y="121008"/>
                  </a:cubicBezTo>
                  <a:cubicBezTo>
                    <a:pt x="61923" y="121008"/>
                    <a:pt x="70602" y="99978"/>
                    <a:pt x="70602" y="66763"/>
                  </a:cubicBezTo>
                  <a:cubicBezTo>
                    <a:pt x="70602" y="33549"/>
                    <a:pt x="62423" y="13686"/>
                    <a:pt x="44231" y="13686"/>
                  </a:cubicBezTo>
                  <a:cubicBezTo>
                    <a:pt x="28875" y="13686"/>
                    <a:pt x="17525" y="32547"/>
                    <a:pt x="17525" y="67932"/>
                  </a:cubicBez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85" name="Freeform: Shape 1559">
              <a:extLst>
                <a:ext uri="{FF2B5EF4-FFF2-40B4-BE49-F238E27FC236}">
                  <a16:creationId xmlns:a16="http://schemas.microsoft.com/office/drawing/2014/main" id="{E5EB4F7F-2063-D621-0FF1-CA4E76EA1FB9}"/>
                </a:ext>
              </a:extLst>
            </p:cNvPr>
            <p:cNvSpPr/>
            <p:nvPr/>
          </p:nvSpPr>
          <p:spPr>
            <a:xfrm>
              <a:off x="5294545" y="4492572"/>
              <a:ext cx="38881" cy="103950"/>
            </a:xfrm>
            <a:custGeom>
              <a:avLst/>
              <a:gdLst>
                <a:gd name="connsiteX0" fmla="*/ 26372 w 43396"/>
                <a:gd name="connsiteY0" fmla="*/ 16357 h 130188"/>
                <a:gd name="connsiteX1" fmla="*/ 26038 w 43396"/>
                <a:gd name="connsiteY1" fmla="*/ 16357 h 130188"/>
                <a:gd name="connsiteX2" fmla="*/ 3338 w 43396"/>
                <a:gd name="connsiteY2" fmla="*/ 28541 h 130188"/>
                <a:gd name="connsiteX3" fmla="*/ 0 w 43396"/>
                <a:gd name="connsiteY3" fmla="*/ 15189 h 130188"/>
                <a:gd name="connsiteX4" fmla="*/ 28375 w 43396"/>
                <a:gd name="connsiteY4" fmla="*/ 0 h 130188"/>
                <a:gd name="connsiteX5" fmla="*/ 43396 w 43396"/>
                <a:gd name="connsiteY5" fmla="*/ 0 h 130188"/>
                <a:gd name="connsiteX6" fmla="*/ 43396 w 43396"/>
                <a:gd name="connsiteY6" fmla="*/ 130188 h 130188"/>
                <a:gd name="connsiteX7" fmla="*/ 26372 w 43396"/>
                <a:gd name="connsiteY7" fmla="*/ 130188 h 130188"/>
                <a:gd name="connsiteX8" fmla="*/ 26372 w 43396"/>
                <a:gd name="connsiteY8" fmla="*/ 16357 h 13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96" h="130188">
                  <a:moveTo>
                    <a:pt x="26372" y="16357"/>
                  </a:moveTo>
                  <a:lnTo>
                    <a:pt x="26038" y="16357"/>
                  </a:lnTo>
                  <a:lnTo>
                    <a:pt x="3338" y="28541"/>
                  </a:lnTo>
                  <a:lnTo>
                    <a:pt x="0" y="15189"/>
                  </a:lnTo>
                  <a:lnTo>
                    <a:pt x="28375" y="0"/>
                  </a:lnTo>
                  <a:lnTo>
                    <a:pt x="43396" y="0"/>
                  </a:lnTo>
                  <a:lnTo>
                    <a:pt x="43396" y="130188"/>
                  </a:lnTo>
                  <a:lnTo>
                    <a:pt x="26372" y="130188"/>
                  </a:lnTo>
                  <a:lnTo>
                    <a:pt x="26372" y="16357"/>
                  </a:ln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86" name="Freeform: Shape 1561">
              <a:extLst>
                <a:ext uri="{FF2B5EF4-FFF2-40B4-BE49-F238E27FC236}">
                  <a16:creationId xmlns:a16="http://schemas.microsoft.com/office/drawing/2014/main" id="{BD3129A4-46FF-ABE9-7DFA-B7E9770A1185}"/>
                </a:ext>
              </a:extLst>
            </p:cNvPr>
            <p:cNvSpPr/>
            <p:nvPr/>
          </p:nvSpPr>
          <p:spPr>
            <a:xfrm>
              <a:off x="5478632" y="4492572"/>
              <a:ext cx="38880" cy="103950"/>
            </a:xfrm>
            <a:custGeom>
              <a:avLst/>
              <a:gdLst>
                <a:gd name="connsiteX0" fmla="*/ 26371 w 43395"/>
                <a:gd name="connsiteY0" fmla="*/ 16357 h 130188"/>
                <a:gd name="connsiteX1" fmla="*/ 26038 w 43395"/>
                <a:gd name="connsiteY1" fmla="*/ 16357 h 130188"/>
                <a:gd name="connsiteX2" fmla="*/ 3338 w 43395"/>
                <a:gd name="connsiteY2" fmla="*/ 28541 h 130188"/>
                <a:gd name="connsiteX3" fmla="*/ 0 w 43395"/>
                <a:gd name="connsiteY3" fmla="*/ 15189 h 130188"/>
                <a:gd name="connsiteX4" fmla="*/ 28374 w 43395"/>
                <a:gd name="connsiteY4" fmla="*/ 0 h 130188"/>
                <a:gd name="connsiteX5" fmla="*/ 43396 w 43395"/>
                <a:gd name="connsiteY5" fmla="*/ 0 h 130188"/>
                <a:gd name="connsiteX6" fmla="*/ 43396 w 43395"/>
                <a:gd name="connsiteY6" fmla="*/ 130188 h 130188"/>
                <a:gd name="connsiteX7" fmla="*/ 26371 w 43395"/>
                <a:gd name="connsiteY7" fmla="*/ 130188 h 130188"/>
                <a:gd name="connsiteX8" fmla="*/ 26371 w 43395"/>
                <a:gd name="connsiteY8" fmla="*/ 16357 h 13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95" h="130188">
                  <a:moveTo>
                    <a:pt x="26371" y="16357"/>
                  </a:moveTo>
                  <a:lnTo>
                    <a:pt x="26038" y="16357"/>
                  </a:lnTo>
                  <a:lnTo>
                    <a:pt x="3338" y="28541"/>
                  </a:lnTo>
                  <a:lnTo>
                    <a:pt x="0" y="15189"/>
                  </a:lnTo>
                  <a:lnTo>
                    <a:pt x="28374" y="0"/>
                  </a:lnTo>
                  <a:lnTo>
                    <a:pt x="43396" y="0"/>
                  </a:lnTo>
                  <a:lnTo>
                    <a:pt x="43396" y="130188"/>
                  </a:lnTo>
                  <a:lnTo>
                    <a:pt x="26371" y="130188"/>
                  </a:lnTo>
                  <a:lnTo>
                    <a:pt x="26371" y="16357"/>
                  </a:ln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87" name="Freeform: Shape 1562">
              <a:extLst>
                <a:ext uri="{FF2B5EF4-FFF2-40B4-BE49-F238E27FC236}">
                  <a16:creationId xmlns:a16="http://schemas.microsoft.com/office/drawing/2014/main" id="{982D802D-964F-FA42-73DE-FFE121E59FBB}"/>
                </a:ext>
              </a:extLst>
            </p:cNvPr>
            <p:cNvSpPr/>
            <p:nvPr/>
          </p:nvSpPr>
          <p:spPr>
            <a:xfrm>
              <a:off x="5688590" y="4490707"/>
              <a:ext cx="79108" cy="107415"/>
            </a:xfrm>
            <a:custGeom>
              <a:avLst/>
              <a:gdLst>
                <a:gd name="connsiteX0" fmla="*/ 88295 w 88294"/>
                <a:gd name="connsiteY0" fmla="*/ 65929 h 134527"/>
                <a:gd name="connsiteX1" fmla="*/ 43063 w 88294"/>
                <a:gd name="connsiteY1" fmla="*/ 134528 h 134527"/>
                <a:gd name="connsiteX2" fmla="*/ 0 w 88294"/>
                <a:gd name="connsiteY2" fmla="*/ 67598 h 134527"/>
                <a:gd name="connsiteX3" fmla="*/ 45232 w 88294"/>
                <a:gd name="connsiteY3" fmla="*/ 0 h 134527"/>
                <a:gd name="connsiteX4" fmla="*/ 88295 w 88294"/>
                <a:gd name="connsiteY4" fmla="*/ 65929 h 134527"/>
                <a:gd name="connsiteX5" fmla="*/ 17526 w 88294"/>
                <a:gd name="connsiteY5" fmla="*/ 67932 h 134527"/>
                <a:gd name="connsiteX6" fmla="*/ 43897 w 88294"/>
                <a:gd name="connsiteY6" fmla="*/ 121008 h 134527"/>
                <a:gd name="connsiteX7" fmla="*/ 70602 w 88294"/>
                <a:gd name="connsiteY7" fmla="*/ 66763 h 134527"/>
                <a:gd name="connsiteX8" fmla="*/ 44231 w 88294"/>
                <a:gd name="connsiteY8" fmla="*/ 13686 h 134527"/>
                <a:gd name="connsiteX9" fmla="*/ 17693 w 88294"/>
                <a:gd name="connsiteY9" fmla="*/ 67932 h 13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294" h="134527">
                  <a:moveTo>
                    <a:pt x="88295" y="65929"/>
                  </a:moveTo>
                  <a:cubicBezTo>
                    <a:pt x="88295" y="110159"/>
                    <a:pt x="71938" y="134528"/>
                    <a:pt x="43063" y="134528"/>
                  </a:cubicBezTo>
                  <a:cubicBezTo>
                    <a:pt x="17693" y="134528"/>
                    <a:pt x="501" y="110660"/>
                    <a:pt x="0" y="67598"/>
                  </a:cubicBezTo>
                  <a:cubicBezTo>
                    <a:pt x="0" y="24035"/>
                    <a:pt x="18861" y="0"/>
                    <a:pt x="45232" y="0"/>
                  </a:cubicBezTo>
                  <a:cubicBezTo>
                    <a:pt x="71604" y="0"/>
                    <a:pt x="88295" y="24369"/>
                    <a:pt x="88295" y="65929"/>
                  </a:cubicBezTo>
                  <a:close/>
                  <a:moveTo>
                    <a:pt x="17526" y="67932"/>
                  </a:moveTo>
                  <a:cubicBezTo>
                    <a:pt x="17526" y="101814"/>
                    <a:pt x="27874" y="121008"/>
                    <a:pt x="43897" y="121008"/>
                  </a:cubicBezTo>
                  <a:cubicBezTo>
                    <a:pt x="61923" y="121008"/>
                    <a:pt x="70602" y="99978"/>
                    <a:pt x="70602" y="66763"/>
                  </a:cubicBezTo>
                  <a:cubicBezTo>
                    <a:pt x="70602" y="33549"/>
                    <a:pt x="62424" y="13686"/>
                    <a:pt x="44231" y="13686"/>
                  </a:cubicBezTo>
                  <a:cubicBezTo>
                    <a:pt x="28875" y="13686"/>
                    <a:pt x="17693" y="32547"/>
                    <a:pt x="17693" y="67932"/>
                  </a:cubicBez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88" name="Freeform: Shape 1563">
              <a:extLst>
                <a:ext uri="{FF2B5EF4-FFF2-40B4-BE49-F238E27FC236}">
                  <a16:creationId xmlns:a16="http://schemas.microsoft.com/office/drawing/2014/main" id="{08ED30F1-5B6E-F91B-429D-189953CFCE0D}"/>
                </a:ext>
              </a:extLst>
            </p:cNvPr>
            <p:cNvSpPr/>
            <p:nvPr/>
          </p:nvSpPr>
          <p:spPr>
            <a:xfrm>
              <a:off x="5872678" y="4490707"/>
              <a:ext cx="79107" cy="107415"/>
            </a:xfrm>
            <a:custGeom>
              <a:avLst/>
              <a:gdLst>
                <a:gd name="connsiteX0" fmla="*/ 88294 w 88293"/>
                <a:gd name="connsiteY0" fmla="*/ 65929 h 134527"/>
                <a:gd name="connsiteX1" fmla="*/ 43062 w 88293"/>
                <a:gd name="connsiteY1" fmla="*/ 134528 h 134527"/>
                <a:gd name="connsiteX2" fmla="*/ 0 w 88293"/>
                <a:gd name="connsiteY2" fmla="*/ 67598 h 134527"/>
                <a:gd name="connsiteX3" fmla="*/ 45232 w 88293"/>
                <a:gd name="connsiteY3" fmla="*/ 0 h 134527"/>
                <a:gd name="connsiteX4" fmla="*/ 88294 w 88293"/>
                <a:gd name="connsiteY4" fmla="*/ 65929 h 134527"/>
                <a:gd name="connsiteX5" fmla="*/ 17692 w 88293"/>
                <a:gd name="connsiteY5" fmla="*/ 67932 h 134527"/>
                <a:gd name="connsiteX6" fmla="*/ 44063 w 88293"/>
                <a:gd name="connsiteY6" fmla="*/ 121008 h 134527"/>
                <a:gd name="connsiteX7" fmla="*/ 70769 w 88293"/>
                <a:gd name="connsiteY7" fmla="*/ 66763 h 134527"/>
                <a:gd name="connsiteX8" fmla="*/ 44397 w 88293"/>
                <a:gd name="connsiteY8" fmla="*/ 13686 h 134527"/>
                <a:gd name="connsiteX9" fmla="*/ 17859 w 88293"/>
                <a:gd name="connsiteY9" fmla="*/ 67932 h 13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293" h="134527">
                  <a:moveTo>
                    <a:pt x="88294" y="65929"/>
                  </a:moveTo>
                  <a:cubicBezTo>
                    <a:pt x="88294" y="110159"/>
                    <a:pt x="71937" y="134528"/>
                    <a:pt x="43062" y="134528"/>
                  </a:cubicBezTo>
                  <a:cubicBezTo>
                    <a:pt x="17692" y="134528"/>
                    <a:pt x="501" y="110660"/>
                    <a:pt x="0" y="67598"/>
                  </a:cubicBezTo>
                  <a:cubicBezTo>
                    <a:pt x="0" y="24035"/>
                    <a:pt x="18860" y="0"/>
                    <a:pt x="45232" y="0"/>
                  </a:cubicBezTo>
                  <a:cubicBezTo>
                    <a:pt x="71603" y="0"/>
                    <a:pt x="88294" y="24369"/>
                    <a:pt x="88294" y="65929"/>
                  </a:cubicBezTo>
                  <a:close/>
                  <a:moveTo>
                    <a:pt x="17692" y="67932"/>
                  </a:moveTo>
                  <a:cubicBezTo>
                    <a:pt x="17692" y="101814"/>
                    <a:pt x="28040" y="121008"/>
                    <a:pt x="44063" y="121008"/>
                  </a:cubicBezTo>
                  <a:cubicBezTo>
                    <a:pt x="62090" y="121008"/>
                    <a:pt x="70769" y="99978"/>
                    <a:pt x="70769" y="66763"/>
                  </a:cubicBezTo>
                  <a:cubicBezTo>
                    <a:pt x="70769" y="33549"/>
                    <a:pt x="62591" y="13686"/>
                    <a:pt x="44397" y="13686"/>
                  </a:cubicBezTo>
                  <a:cubicBezTo>
                    <a:pt x="29042" y="13686"/>
                    <a:pt x="17859" y="32547"/>
                    <a:pt x="17859" y="67932"/>
                  </a:cubicBez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89" name="Freeform: Shape 1567">
              <a:extLst>
                <a:ext uri="{FF2B5EF4-FFF2-40B4-BE49-F238E27FC236}">
                  <a16:creationId xmlns:a16="http://schemas.microsoft.com/office/drawing/2014/main" id="{820DC3C5-54B9-B74E-EC3C-3C57C112F300}"/>
                </a:ext>
              </a:extLst>
            </p:cNvPr>
            <p:cNvSpPr/>
            <p:nvPr/>
          </p:nvSpPr>
          <p:spPr>
            <a:xfrm>
              <a:off x="4926372" y="4684481"/>
              <a:ext cx="38881" cy="103950"/>
            </a:xfrm>
            <a:custGeom>
              <a:avLst/>
              <a:gdLst>
                <a:gd name="connsiteX0" fmla="*/ 26372 w 43396"/>
                <a:gd name="connsiteY0" fmla="*/ 16357 h 130188"/>
                <a:gd name="connsiteX1" fmla="*/ 26038 w 43396"/>
                <a:gd name="connsiteY1" fmla="*/ 16357 h 130188"/>
                <a:gd name="connsiteX2" fmla="*/ 3338 w 43396"/>
                <a:gd name="connsiteY2" fmla="*/ 28541 h 130188"/>
                <a:gd name="connsiteX3" fmla="*/ 0 w 43396"/>
                <a:gd name="connsiteY3" fmla="*/ 15189 h 130188"/>
                <a:gd name="connsiteX4" fmla="*/ 28374 w 43396"/>
                <a:gd name="connsiteY4" fmla="*/ 0 h 130188"/>
                <a:gd name="connsiteX5" fmla="*/ 43396 w 43396"/>
                <a:gd name="connsiteY5" fmla="*/ 0 h 130188"/>
                <a:gd name="connsiteX6" fmla="*/ 43396 w 43396"/>
                <a:gd name="connsiteY6" fmla="*/ 130188 h 130188"/>
                <a:gd name="connsiteX7" fmla="*/ 26372 w 43396"/>
                <a:gd name="connsiteY7" fmla="*/ 130188 h 130188"/>
                <a:gd name="connsiteX8" fmla="*/ 26372 w 43396"/>
                <a:gd name="connsiteY8" fmla="*/ 16524 h 13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96" h="130188">
                  <a:moveTo>
                    <a:pt x="26372" y="16357"/>
                  </a:moveTo>
                  <a:lnTo>
                    <a:pt x="26038" y="16357"/>
                  </a:lnTo>
                  <a:lnTo>
                    <a:pt x="3338" y="28541"/>
                  </a:lnTo>
                  <a:lnTo>
                    <a:pt x="0" y="15189"/>
                  </a:lnTo>
                  <a:lnTo>
                    <a:pt x="28374" y="0"/>
                  </a:lnTo>
                  <a:lnTo>
                    <a:pt x="43396" y="0"/>
                  </a:lnTo>
                  <a:lnTo>
                    <a:pt x="43396" y="130188"/>
                  </a:lnTo>
                  <a:lnTo>
                    <a:pt x="26372" y="130188"/>
                  </a:lnTo>
                  <a:lnTo>
                    <a:pt x="26372" y="16524"/>
                  </a:ln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90" name="Freeform: Shape 1568">
              <a:extLst>
                <a:ext uri="{FF2B5EF4-FFF2-40B4-BE49-F238E27FC236}">
                  <a16:creationId xmlns:a16="http://schemas.microsoft.com/office/drawing/2014/main" id="{B6473979-8A3B-8D62-B7CE-5D88DD8A412F}"/>
                </a:ext>
              </a:extLst>
            </p:cNvPr>
            <p:cNvSpPr/>
            <p:nvPr/>
          </p:nvSpPr>
          <p:spPr>
            <a:xfrm>
              <a:off x="5098196" y="4682615"/>
              <a:ext cx="79108" cy="107415"/>
            </a:xfrm>
            <a:custGeom>
              <a:avLst/>
              <a:gdLst>
                <a:gd name="connsiteX0" fmla="*/ 88294 w 88294"/>
                <a:gd name="connsiteY0" fmla="*/ 65929 h 134527"/>
                <a:gd name="connsiteX1" fmla="*/ 43062 w 88294"/>
                <a:gd name="connsiteY1" fmla="*/ 134528 h 134527"/>
                <a:gd name="connsiteX2" fmla="*/ 0 w 88294"/>
                <a:gd name="connsiteY2" fmla="*/ 67598 h 134527"/>
                <a:gd name="connsiteX3" fmla="*/ 45232 w 88294"/>
                <a:gd name="connsiteY3" fmla="*/ 0 h 134527"/>
                <a:gd name="connsiteX4" fmla="*/ 88294 w 88294"/>
                <a:gd name="connsiteY4" fmla="*/ 65929 h 134527"/>
                <a:gd name="connsiteX5" fmla="*/ 17525 w 88294"/>
                <a:gd name="connsiteY5" fmla="*/ 67932 h 134527"/>
                <a:gd name="connsiteX6" fmla="*/ 43897 w 88294"/>
                <a:gd name="connsiteY6" fmla="*/ 121008 h 134527"/>
                <a:gd name="connsiteX7" fmla="*/ 70602 w 88294"/>
                <a:gd name="connsiteY7" fmla="*/ 66763 h 134527"/>
                <a:gd name="connsiteX8" fmla="*/ 44231 w 88294"/>
                <a:gd name="connsiteY8" fmla="*/ 13686 h 134527"/>
                <a:gd name="connsiteX9" fmla="*/ 17525 w 88294"/>
                <a:gd name="connsiteY9" fmla="*/ 67932 h 13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294" h="134527">
                  <a:moveTo>
                    <a:pt x="88294" y="65929"/>
                  </a:moveTo>
                  <a:cubicBezTo>
                    <a:pt x="88294" y="110159"/>
                    <a:pt x="71937" y="134528"/>
                    <a:pt x="43062" y="134528"/>
                  </a:cubicBezTo>
                  <a:cubicBezTo>
                    <a:pt x="17692" y="134528"/>
                    <a:pt x="501" y="110660"/>
                    <a:pt x="0" y="67598"/>
                  </a:cubicBezTo>
                  <a:cubicBezTo>
                    <a:pt x="0" y="24035"/>
                    <a:pt x="18860" y="0"/>
                    <a:pt x="45232" y="0"/>
                  </a:cubicBezTo>
                  <a:cubicBezTo>
                    <a:pt x="71603" y="0"/>
                    <a:pt x="88294" y="24369"/>
                    <a:pt x="88294" y="65929"/>
                  </a:cubicBezTo>
                  <a:close/>
                  <a:moveTo>
                    <a:pt x="17525" y="67932"/>
                  </a:moveTo>
                  <a:cubicBezTo>
                    <a:pt x="17525" y="101814"/>
                    <a:pt x="27874" y="121008"/>
                    <a:pt x="43897" y="121008"/>
                  </a:cubicBezTo>
                  <a:cubicBezTo>
                    <a:pt x="61923" y="121008"/>
                    <a:pt x="70602" y="99978"/>
                    <a:pt x="70602" y="66763"/>
                  </a:cubicBezTo>
                  <a:cubicBezTo>
                    <a:pt x="70602" y="33549"/>
                    <a:pt x="62423" y="13686"/>
                    <a:pt x="44231" y="13686"/>
                  </a:cubicBezTo>
                  <a:cubicBezTo>
                    <a:pt x="28875" y="13686"/>
                    <a:pt x="17525" y="32547"/>
                    <a:pt x="17525" y="67932"/>
                  </a:cubicBez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91" name="Freeform: Shape 1569">
              <a:extLst>
                <a:ext uri="{FF2B5EF4-FFF2-40B4-BE49-F238E27FC236}">
                  <a16:creationId xmlns:a16="http://schemas.microsoft.com/office/drawing/2014/main" id="{5A451CCA-CB82-73AF-17B0-0E9D06A82109}"/>
                </a:ext>
              </a:extLst>
            </p:cNvPr>
            <p:cNvSpPr/>
            <p:nvPr/>
          </p:nvSpPr>
          <p:spPr>
            <a:xfrm>
              <a:off x="5294545" y="4684481"/>
              <a:ext cx="38881" cy="103950"/>
            </a:xfrm>
            <a:custGeom>
              <a:avLst/>
              <a:gdLst>
                <a:gd name="connsiteX0" fmla="*/ 26372 w 43396"/>
                <a:gd name="connsiteY0" fmla="*/ 16357 h 130188"/>
                <a:gd name="connsiteX1" fmla="*/ 26038 w 43396"/>
                <a:gd name="connsiteY1" fmla="*/ 16357 h 130188"/>
                <a:gd name="connsiteX2" fmla="*/ 3338 w 43396"/>
                <a:gd name="connsiteY2" fmla="*/ 28541 h 130188"/>
                <a:gd name="connsiteX3" fmla="*/ 0 w 43396"/>
                <a:gd name="connsiteY3" fmla="*/ 15189 h 130188"/>
                <a:gd name="connsiteX4" fmla="*/ 28375 w 43396"/>
                <a:gd name="connsiteY4" fmla="*/ 0 h 130188"/>
                <a:gd name="connsiteX5" fmla="*/ 43396 w 43396"/>
                <a:gd name="connsiteY5" fmla="*/ 0 h 130188"/>
                <a:gd name="connsiteX6" fmla="*/ 43396 w 43396"/>
                <a:gd name="connsiteY6" fmla="*/ 130188 h 130188"/>
                <a:gd name="connsiteX7" fmla="*/ 26372 w 43396"/>
                <a:gd name="connsiteY7" fmla="*/ 130188 h 130188"/>
                <a:gd name="connsiteX8" fmla="*/ 26372 w 43396"/>
                <a:gd name="connsiteY8" fmla="*/ 16524 h 13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96" h="130188">
                  <a:moveTo>
                    <a:pt x="26372" y="16357"/>
                  </a:moveTo>
                  <a:lnTo>
                    <a:pt x="26038" y="16357"/>
                  </a:lnTo>
                  <a:lnTo>
                    <a:pt x="3338" y="28541"/>
                  </a:lnTo>
                  <a:lnTo>
                    <a:pt x="0" y="15189"/>
                  </a:lnTo>
                  <a:lnTo>
                    <a:pt x="28375" y="0"/>
                  </a:lnTo>
                  <a:lnTo>
                    <a:pt x="43396" y="0"/>
                  </a:lnTo>
                  <a:lnTo>
                    <a:pt x="43396" y="130188"/>
                  </a:lnTo>
                  <a:lnTo>
                    <a:pt x="26372" y="130188"/>
                  </a:lnTo>
                  <a:lnTo>
                    <a:pt x="26372" y="16524"/>
                  </a:ln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92" name="Freeform: Shape 1574">
              <a:extLst>
                <a:ext uri="{FF2B5EF4-FFF2-40B4-BE49-F238E27FC236}">
                  <a16:creationId xmlns:a16="http://schemas.microsoft.com/office/drawing/2014/main" id="{E63730D9-94EC-7A84-E224-67559FB656EE}"/>
                </a:ext>
              </a:extLst>
            </p:cNvPr>
            <p:cNvSpPr/>
            <p:nvPr/>
          </p:nvSpPr>
          <p:spPr>
            <a:xfrm>
              <a:off x="5478632" y="4684481"/>
              <a:ext cx="38880" cy="103950"/>
            </a:xfrm>
            <a:custGeom>
              <a:avLst/>
              <a:gdLst>
                <a:gd name="connsiteX0" fmla="*/ 26371 w 43395"/>
                <a:gd name="connsiteY0" fmla="*/ 16357 h 130188"/>
                <a:gd name="connsiteX1" fmla="*/ 26038 w 43395"/>
                <a:gd name="connsiteY1" fmla="*/ 16357 h 130188"/>
                <a:gd name="connsiteX2" fmla="*/ 3338 w 43395"/>
                <a:gd name="connsiteY2" fmla="*/ 28541 h 130188"/>
                <a:gd name="connsiteX3" fmla="*/ 0 w 43395"/>
                <a:gd name="connsiteY3" fmla="*/ 15189 h 130188"/>
                <a:gd name="connsiteX4" fmla="*/ 28374 w 43395"/>
                <a:gd name="connsiteY4" fmla="*/ 0 h 130188"/>
                <a:gd name="connsiteX5" fmla="*/ 43396 w 43395"/>
                <a:gd name="connsiteY5" fmla="*/ 0 h 130188"/>
                <a:gd name="connsiteX6" fmla="*/ 43396 w 43395"/>
                <a:gd name="connsiteY6" fmla="*/ 130188 h 130188"/>
                <a:gd name="connsiteX7" fmla="*/ 26371 w 43395"/>
                <a:gd name="connsiteY7" fmla="*/ 130188 h 130188"/>
                <a:gd name="connsiteX8" fmla="*/ 26371 w 43395"/>
                <a:gd name="connsiteY8" fmla="*/ 16524 h 13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95" h="130188">
                  <a:moveTo>
                    <a:pt x="26371" y="16357"/>
                  </a:moveTo>
                  <a:lnTo>
                    <a:pt x="26038" y="16357"/>
                  </a:lnTo>
                  <a:lnTo>
                    <a:pt x="3338" y="28541"/>
                  </a:lnTo>
                  <a:lnTo>
                    <a:pt x="0" y="15189"/>
                  </a:lnTo>
                  <a:lnTo>
                    <a:pt x="28374" y="0"/>
                  </a:lnTo>
                  <a:lnTo>
                    <a:pt x="43396" y="0"/>
                  </a:lnTo>
                  <a:lnTo>
                    <a:pt x="43396" y="130188"/>
                  </a:lnTo>
                  <a:lnTo>
                    <a:pt x="26371" y="130188"/>
                  </a:lnTo>
                  <a:lnTo>
                    <a:pt x="26371" y="16524"/>
                  </a:ln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93" name="Freeform: Shape 1576">
              <a:extLst>
                <a:ext uri="{FF2B5EF4-FFF2-40B4-BE49-F238E27FC236}">
                  <a16:creationId xmlns:a16="http://schemas.microsoft.com/office/drawing/2014/main" id="{8B9467C2-4F26-55E6-F886-5CB7AF0E2602}"/>
                </a:ext>
              </a:extLst>
            </p:cNvPr>
            <p:cNvSpPr/>
            <p:nvPr/>
          </p:nvSpPr>
          <p:spPr>
            <a:xfrm>
              <a:off x="5688590" y="4682615"/>
              <a:ext cx="79108" cy="107415"/>
            </a:xfrm>
            <a:custGeom>
              <a:avLst/>
              <a:gdLst>
                <a:gd name="connsiteX0" fmla="*/ 88295 w 88294"/>
                <a:gd name="connsiteY0" fmla="*/ 65929 h 134527"/>
                <a:gd name="connsiteX1" fmla="*/ 43063 w 88294"/>
                <a:gd name="connsiteY1" fmla="*/ 134528 h 134527"/>
                <a:gd name="connsiteX2" fmla="*/ 0 w 88294"/>
                <a:gd name="connsiteY2" fmla="*/ 67598 h 134527"/>
                <a:gd name="connsiteX3" fmla="*/ 45232 w 88294"/>
                <a:gd name="connsiteY3" fmla="*/ 0 h 134527"/>
                <a:gd name="connsiteX4" fmla="*/ 88295 w 88294"/>
                <a:gd name="connsiteY4" fmla="*/ 65929 h 134527"/>
                <a:gd name="connsiteX5" fmla="*/ 17526 w 88294"/>
                <a:gd name="connsiteY5" fmla="*/ 67932 h 134527"/>
                <a:gd name="connsiteX6" fmla="*/ 43897 w 88294"/>
                <a:gd name="connsiteY6" fmla="*/ 121008 h 134527"/>
                <a:gd name="connsiteX7" fmla="*/ 70602 w 88294"/>
                <a:gd name="connsiteY7" fmla="*/ 66763 h 134527"/>
                <a:gd name="connsiteX8" fmla="*/ 44231 w 88294"/>
                <a:gd name="connsiteY8" fmla="*/ 13686 h 134527"/>
                <a:gd name="connsiteX9" fmla="*/ 17693 w 88294"/>
                <a:gd name="connsiteY9" fmla="*/ 67932 h 13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294" h="134527">
                  <a:moveTo>
                    <a:pt x="88295" y="65929"/>
                  </a:moveTo>
                  <a:cubicBezTo>
                    <a:pt x="88295" y="110159"/>
                    <a:pt x="71938" y="134528"/>
                    <a:pt x="43063" y="134528"/>
                  </a:cubicBezTo>
                  <a:cubicBezTo>
                    <a:pt x="17693" y="134528"/>
                    <a:pt x="501" y="110660"/>
                    <a:pt x="0" y="67598"/>
                  </a:cubicBezTo>
                  <a:cubicBezTo>
                    <a:pt x="0" y="24035"/>
                    <a:pt x="18861" y="0"/>
                    <a:pt x="45232" y="0"/>
                  </a:cubicBezTo>
                  <a:cubicBezTo>
                    <a:pt x="71604" y="0"/>
                    <a:pt x="88295" y="24369"/>
                    <a:pt x="88295" y="65929"/>
                  </a:cubicBezTo>
                  <a:close/>
                  <a:moveTo>
                    <a:pt x="17526" y="67932"/>
                  </a:moveTo>
                  <a:cubicBezTo>
                    <a:pt x="17526" y="101814"/>
                    <a:pt x="27874" y="121008"/>
                    <a:pt x="43897" y="121008"/>
                  </a:cubicBezTo>
                  <a:cubicBezTo>
                    <a:pt x="61923" y="121008"/>
                    <a:pt x="70602" y="99978"/>
                    <a:pt x="70602" y="66763"/>
                  </a:cubicBezTo>
                  <a:cubicBezTo>
                    <a:pt x="70602" y="33549"/>
                    <a:pt x="62424" y="13686"/>
                    <a:pt x="44231" y="13686"/>
                  </a:cubicBezTo>
                  <a:cubicBezTo>
                    <a:pt x="28875" y="13686"/>
                    <a:pt x="17693" y="32547"/>
                    <a:pt x="17693" y="67932"/>
                  </a:cubicBez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97" name="Freeform: Shape 1578">
              <a:extLst>
                <a:ext uri="{FF2B5EF4-FFF2-40B4-BE49-F238E27FC236}">
                  <a16:creationId xmlns:a16="http://schemas.microsoft.com/office/drawing/2014/main" id="{3B11AAB9-00B3-438E-C87B-08CC4949A07E}"/>
                </a:ext>
              </a:extLst>
            </p:cNvPr>
            <p:cNvSpPr/>
            <p:nvPr/>
          </p:nvSpPr>
          <p:spPr>
            <a:xfrm>
              <a:off x="5872678" y="4682615"/>
              <a:ext cx="79107" cy="107415"/>
            </a:xfrm>
            <a:custGeom>
              <a:avLst/>
              <a:gdLst>
                <a:gd name="connsiteX0" fmla="*/ 88294 w 88293"/>
                <a:gd name="connsiteY0" fmla="*/ 65929 h 134527"/>
                <a:gd name="connsiteX1" fmla="*/ 43062 w 88293"/>
                <a:gd name="connsiteY1" fmla="*/ 134528 h 134527"/>
                <a:gd name="connsiteX2" fmla="*/ 0 w 88293"/>
                <a:gd name="connsiteY2" fmla="*/ 67598 h 134527"/>
                <a:gd name="connsiteX3" fmla="*/ 45232 w 88293"/>
                <a:gd name="connsiteY3" fmla="*/ 0 h 134527"/>
                <a:gd name="connsiteX4" fmla="*/ 88294 w 88293"/>
                <a:gd name="connsiteY4" fmla="*/ 65929 h 134527"/>
                <a:gd name="connsiteX5" fmla="*/ 17692 w 88293"/>
                <a:gd name="connsiteY5" fmla="*/ 67932 h 134527"/>
                <a:gd name="connsiteX6" fmla="*/ 44063 w 88293"/>
                <a:gd name="connsiteY6" fmla="*/ 121008 h 134527"/>
                <a:gd name="connsiteX7" fmla="*/ 70769 w 88293"/>
                <a:gd name="connsiteY7" fmla="*/ 66763 h 134527"/>
                <a:gd name="connsiteX8" fmla="*/ 44397 w 88293"/>
                <a:gd name="connsiteY8" fmla="*/ 13686 h 134527"/>
                <a:gd name="connsiteX9" fmla="*/ 17859 w 88293"/>
                <a:gd name="connsiteY9" fmla="*/ 67932 h 13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293" h="134527">
                  <a:moveTo>
                    <a:pt x="88294" y="65929"/>
                  </a:moveTo>
                  <a:cubicBezTo>
                    <a:pt x="88294" y="110159"/>
                    <a:pt x="71937" y="134528"/>
                    <a:pt x="43062" y="134528"/>
                  </a:cubicBezTo>
                  <a:cubicBezTo>
                    <a:pt x="17692" y="134528"/>
                    <a:pt x="501" y="110660"/>
                    <a:pt x="0" y="67598"/>
                  </a:cubicBezTo>
                  <a:cubicBezTo>
                    <a:pt x="0" y="24035"/>
                    <a:pt x="18860" y="0"/>
                    <a:pt x="45232" y="0"/>
                  </a:cubicBezTo>
                  <a:cubicBezTo>
                    <a:pt x="71603" y="0"/>
                    <a:pt x="88294" y="24369"/>
                    <a:pt x="88294" y="65929"/>
                  </a:cubicBezTo>
                  <a:close/>
                  <a:moveTo>
                    <a:pt x="17692" y="67932"/>
                  </a:moveTo>
                  <a:cubicBezTo>
                    <a:pt x="17692" y="101814"/>
                    <a:pt x="28040" y="121008"/>
                    <a:pt x="44063" y="121008"/>
                  </a:cubicBezTo>
                  <a:cubicBezTo>
                    <a:pt x="62090" y="121008"/>
                    <a:pt x="70769" y="99978"/>
                    <a:pt x="70769" y="66763"/>
                  </a:cubicBezTo>
                  <a:cubicBezTo>
                    <a:pt x="70769" y="33549"/>
                    <a:pt x="62591" y="13686"/>
                    <a:pt x="44397" y="13686"/>
                  </a:cubicBezTo>
                  <a:cubicBezTo>
                    <a:pt x="29042" y="13686"/>
                    <a:pt x="17859" y="32547"/>
                    <a:pt x="17859" y="67932"/>
                  </a:cubicBez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1" name="Freeform: Shape 1582">
              <a:extLst>
                <a:ext uri="{FF2B5EF4-FFF2-40B4-BE49-F238E27FC236}">
                  <a16:creationId xmlns:a16="http://schemas.microsoft.com/office/drawing/2014/main" id="{04D38068-F4F9-5A13-FD75-2A99952C2FCF}"/>
                </a:ext>
              </a:extLst>
            </p:cNvPr>
            <p:cNvSpPr/>
            <p:nvPr/>
          </p:nvSpPr>
          <p:spPr>
            <a:xfrm>
              <a:off x="4926372" y="4876388"/>
              <a:ext cx="38881" cy="103950"/>
            </a:xfrm>
            <a:custGeom>
              <a:avLst/>
              <a:gdLst>
                <a:gd name="connsiteX0" fmla="*/ 26372 w 43396"/>
                <a:gd name="connsiteY0" fmla="*/ 16357 h 130188"/>
                <a:gd name="connsiteX1" fmla="*/ 26038 w 43396"/>
                <a:gd name="connsiteY1" fmla="*/ 16357 h 130188"/>
                <a:gd name="connsiteX2" fmla="*/ 3338 w 43396"/>
                <a:gd name="connsiteY2" fmla="*/ 28541 h 130188"/>
                <a:gd name="connsiteX3" fmla="*/ 0 w 43396"/>
                <a:gd name="connsiteY3" fmla="*/ 15189 h 130188"/>
                <a:gd name="connsiteX4" fmla="*/ 28374 w 43396"/>
                <a:gd name="connsiteY4" fmla="*/ 0 h 130188"/>
                <a:gd name="connsiteX5" fmla="*/ 43396 w 43396"/>
                <a:gd name="connsiteY5" fmla="*/ 0 h 130188"/>
                <a:gd name="connsiteX6" fmla="*/ 43396 w 43396"/>
                <a:gd name="connsiteY6" fmla="*/ 130188 h 130188"/>
                <a:gd name="connsiteX7" fmla="*/ 26372 w 43396"/>
                <a:gd name="connsiteY7" fmla="*/ 130188 h 130188"/>
                <a:gd name="connsiteX8" fmla="*/ 26372 w 43396"/>
                <a:gd name="connsiteY8" fmla="*/ 16524 h 13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96" h="130188">
                  <a:moveTo>
                    <a:pt x="26372" y="16357"/>
                  </a:moveTo>
                  <a:lnTo>
                    <a:pt x="26038" y="16357"/>
                  </a:lnTo>
                  <a:lnTo>
                    <a:pt x="3338" y="28541"/>
                  </a:lnTo>
                  <a:lnTo>
                    <a:pt x="0" y="15189"/>
                  </a:lnTo>
                  <a:lnTo>
                    <a:pt x="28374" y="0"/>
                  </a:lnTo>
                  <a:lnTo>
                    <a:pt x="43396" y="0"/>
                  </a:lnTo>
                  <a:lnTo>
                    <a:pt x="43396" y="130188"/>
                  </a:lnTo>
                  <a:lnTo>
                    <a:pt x="26372" y="130188"/>
                  </a:lnTo>
                  <a:lnTo>
                    <a:pt x="26372" y="16524"/>
                  </a:ln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2" name="Freeform: Shape 1584">
              <a:extLst>
                <a:ext uri="{FF2B5EF4-FFF2-40B4-BE49-F238E27FC236}">
                  <a16:creationId xmlns:a16="http://schemas.microsoft.com/office/drawing/2014/main" id="{4A04B3FA-418D-592E-90FD-E659C49D4808}"/>
                </a:ext>
              </a:extLst>
            </p:cNvPr>
            <p:cNvSpPr/>
            <p:nvPr/>
          </p:nvSpPr>
          <p:spPr>
            <a:xfrm>
              <a:off x="5098196" y="4874523"/>
              <a:ext cx="79108" cy="107415"/>
            </a:xfrm>
            <a:custGeom>
              <a:avLst/>
              <a:gdLst>
                <a:gd name="connsiteX0" fmla="*/ 88294 w 88294"/>
                <a:gd name="connsiteY0" fmla="*/ 65929 h 134527"/>
                <a:gd name="connsiteX1" fmla="*/ 43062 w 88294"/>
                <a:gd name="connsiteY1" fmla="*/ 134528 h 134527"/>
                <a:gd name="connsiteX2" fmla="*/ 0 w 88294"/>
                <a:gd name="connsiteY2" fmla="*/ 67598 h 134527"/>
                <a:gd name="connsiteX3" fmla="*/ 45232 w 88294"/>
                <a:gd name="connsiteY3" fmla="*/ 0 h 134527"/>
                <a:gd name="connsiteX4" fmla="*/ 88294 w 88294"/>
                <a:gd name="connsiteY4" fmla="*/ 65929 h 134527"/>
                <a:gd name="connsiteX5" fmla="*/ 17525 w 88294"/>
                <a:gd name="connsiteY5" fmla="*/ 67932 h 134527"/>
                <a:gd name="connsiteX6" fmla="*/ 43897 w 88294"/>
                <a:gd name="connsiteY6" fmla="*/ 121008 h 134527"/>
                <a:gd name="connsiteX7" fmla="*/ 70602 w 88294"/>
                <a:gd name="connsiteY7" fmla="*/ 66763 h 134527"/>
                <a:gd name="connsiteX8" fmla="*/ 44231 w 88294"/>
                <a:gd name="connsiteY8" fmla="*/ 13686 h 134527"/>
                <a:gd name="connsiteX9" fmla="*/ 17525 w 88294"/>
                <a:gd name="connsiteY9" fmla="*/ 67932 h 13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294" h="134527">
                  <a:moveTo>
                    <a:pt x="88294" y="65929"/>
                  </a:moveTo>
                  <a:cubicBezTo>
                    <a:pt x="88294" y="110159"/>
                    <a:pt x="71937" y="134528"/>
                    <a:pt x="43062" y="134528"/>
                  </a:cubicBezTo>
                  <a:cubicBezTo>
                    <a:pt x="17692" y="134528"/>
                    <a:pt x="501" y="110660"/>
                    <a:pt x="0" y="67598"/>
                  </a:cubicBezTo>
                  <a:cubicBezTo>
                    <a:pt x="0" y="24035"/>
                    <a:pt x="18860" y="0"/>
                    <a:pt x="45232" y="0"/>
                  </a:cubicBezTo>
                  <a:cubicBezTo>
                    <a:pt x="71603" y="0"/>
                    <a:pt x="88294" y="24369"/>
                    <a:pt x="88294" y="65929"/>
                  </a:cubicBezTo>
                  <a:close/>
                  <a:moveTo>
                    <a:pt x="17525" y="67932"/>
                  </a:moveTo>
                  <a:cubicBezTo>
                    <a:pt x="17525" y="101814"/>
                    <a:pt x="27874" y="121008"/>
                    <a:pt x="43897" y="121008"/>
                  </a:cubicBezTo>
                  <a:cubicBezTo>
                    <a:pt x="61923" y="121008"/>
                    <a:pt x="70602" y="99978"/>
                    <a:pt x="70602" y="66763"/>
                  </a:cubicBezTo>
                  <a:cubicBezTo>
                    <a:pt x="70602" y="33549"/>
                    <a:pt x="62423" y="13686"/>
                    <a:pt x="44231" y="13686"/>
                  </a:cubicBezTo>
                  <a:cubicBezTo>
                    <a:pt x="28875" y="13686"/>
                    <a:pt x="17525" y="32547"/>
                    <a:pt x="17525" y="67932"/>
                  </a:cubicBez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3" name="Freeform: Shape 1585">
              <a:extLst>
                <a:ext uri="{FF2B5EF4-FFF2-40B4-BE49-F238E27FC236}">
                  <a16:creationId xmlns:a16="http://schemas.microsoft.com/office/drawing/2014/main" id="{7F0A5683-ADF7-E170-DB9F-0456AABFCBBA}"/>
                </a:ext>
              </a:extLst>
            </p:cNvPr>
            <p:cNvSpPr/>
            <p:nvPr/>
          </p:nvSpPr>
          <p:spPr>
            <a:xfrm>
              <a:off x="5294545" y="4876388"/>
              <a:ext cx="38881" cy="103950"/>
            </a:xfrm>
            <a:custGeom>
              <a:avLst/>
              <a:gdLst>
                <a:gd name="connsiteX0" fmla="*/ 26372 w 43396"/>
                <a:gd name="connsiteY0" fmla="*/ 16357 h 130188"/>
                <a:gd name="connsiteX1" fmla="*/ 26038 w 43396"/>
                <a:gd name="connsiteY1" fmla="*/ 16357 h 130188"/>
                <a:gd name="connsiteX2" fmla="*/ 3338 w 43396"/>
                <a:gd name="connsiteY2" fmla="*/ 28541 h 130188"/>
                <a:gd name="connsiteX3" fmla="*/ 0 w 43396"/>
                <a:gd name="connsiteY3" fmla="*/ 15189 h 130188"/>
                <a:gd name="connsiteX4" fmla="*/ 28375 w 43396"/>
                <a:gd name="connsiteY4" fmla="*/ 0 h 130188"/>
                <a:gd name="connsiteX5" fmla="*/ 43396 w 43396"/>
                <a:gd name="connsiteY5" fmla="*/ 0 h 130188"/>
                <a:gd name="connsiteX6" fmla="*/ 43396 w 43396"/>
                <a:gd name="connsiteY6" fmla="*/ 130188 h 130188"/>
                <a:gd name="connsiteX7" fmla="*/ 26372 w 43396"/>
                <a:gd name="connsiteY7" fmla="*/ 130188 h 130188"/>
                <a:gd name="connsiteX8" fmla="*/ 26372 w 43396"/>
                <a:gd name="connsiteY8" fmla="*/ 16524 h 13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96" h="130188">
                  <a:moveTo>
                    <a:pt x="26372" y="16357"/>
                  </a:moveTo>
                  <a:lnTo>
                    <a:pt x="26038" y="16357"/>
                  </a:lnTo>
                  <a:lnTo>
                    <a:pt x="3338" y="28541"/>
                  </a:lnTo>
                  <a:lnTo>
                    <a:pt x="0" y="15189"/>
                  </a:lnTo>
                  <a:lnTo>
                    <a:pt x="28375" y="0"/>
                  </a:lnTo>
                  <a:lnTo>
                    <a:pt x="43396" y="0"/>
                  </a:lnTo>
                  <a:lnTo>
                    <a:pt x="43396" y="130188"/>
                  </a:lnTo>
                  <a:lnTo>
                    <a:pt x="26372" y="130188"/>
                  </a:lnTo>
                  <a:lnTo>
                    <a:pt x="26372" y="16524"/>
                  </a:ln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4" name="Freeform: Shape 1586">
              <a:extLst>
                <a:ext uri="{FF2B5EF4-FFF2-40B4-BE49-F238E27FC236}">
                  <a16:creationId xmlns:a16="http://schemas.microsoft.com/office/drawing/2014/main" id="{E844220D-B697-0832-545F-7EB28A933C82}"/>
                </a:ext>
              </a:extLst>
            </p:cNvPr>
            <p:cNvSpPr/>
            <p:nvPr/>
          </p:nvSpPr>
          <p:spPr>
            <a:xfrm>
              <a:off x="5478632" y="4876388"/>
              <a:ext cx="38880" cy="103950"/>
            </a:xfrm>
            <a:custGeom>
              <a:avLst/>
              <a:gdLst>
                <a:gd name="connsiteX0" fmla="*/ 26371 w 43395"/>
                <a:gd name="connsiteY0" fmla="*/ 16357 h 130188"/>
                <a:gd name="connsiteX1" fmla="*/ 26038 w 43395"/>
                <a:gd name="connsiteY1" fmla="*/ 16357 h 130188"/>
                <a:gd name="connsiteX2" fmla="*/ 3338 w 43395"/>
                <a:gd name="connsiteY2" fmla="*/ 28541 h 130188"/>
                <a:gd name="connsiteX3" fmla="*/ 0 w 43395"/>
                <a:gd name="connsiteY3" fmla="*/ 15189 h 130188"/>
                <a:gd name="connsiteX4" fmla="*/ 28374 w 43395"/>
                <a:gd name="connsiteY4" fmla="*/ 0 h 130188"/>
                <a:gd name="connsiteX5" fmla="*/ 43396 w 43395"/>
                <a:gd name="connsiteY5" fmla="*/ 0 h 130188"/>
                <a:gd name="connsiteX6" fmla="*/ 43396 w 43395"/>
                <a:gd name="connsiteY6" fmla="*/ 130188 h 130188"/>
                <a:gd name="connsiteX7" fmla="*/ 26371 w 43395"/>
                <a:gd name="connsiteY7" fmla="*/ 130188 h 130188"/>
                <a:gd name="connsiteX8" fmla="*/ 26371 w 43395"/>
                <a:gd name="connsiteY8" fmla="*/ 16524 h 13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95" h="130188">
                  <a:moveTo>
                    <a:pt x="26371" y="16357"/>
                  </a:moveTo>
                  <a:lnTo>
                    <a:pt x="26038" y="16357"/>
                  </a:lnTo>
                  <a:lnTo>
                    <a:pt x="3338" y="28541"/>
                  </a:lnTo>
                  <a:lnTo>
                    <a:pt x="0" y="15189"/>
                  </a:lnTo>
                  <a:lnTo>
                    <a:pt x="28374" y="0"/>
                  </a:lnTo>
                  <a:lnTo>
                    <a:pt x="43396" y="0"/>
                  </a:lnTo>
                  <a:lnTo>
                    <a:pt x="43396" y="130188"/>
                  </a:lnTo>
                  <a:lnTo>
                    <a:pt x="26371" y="130188"/>
                  </a:lnTo>
                  <a:lnTo>
                    <a:pt x="26371" y="16524"/>
                  </a:ln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5" name="Freeform: Shape 1587">
              <a:extLst>
                <a:ext uri="{FF2B5EF4-FFF2-40B4-BE49-F238E27FC236}">
                  <a16:creationId xmlns:a16="http://schemas.microsoft.com/office/drawing/2014/main" id="{2D0A4264-464B-563C-A863-06922F00A063}"/>
                </a:ext>
              </a:extLst>
            </p:cNvPr>
            <p:cNvSpPr/>
            <p:nvPr/>
          </p:nvSpPr>
          <p:spPr>
            <a:xfrm>
              <a:off x="5688590" y="4874523"/>
              <a:ext cx="79108" cy="107415"/>
            </a:xfrm>
            <a:custGeom>
              <a:avLst/>
              <a:gdLst>
                <a:gd name="connsiteX0" fmla="*/ 88295 w 88294"/>
                <a:gd name="connsiteY0" fmla="*/ 65929 h 134527"/>
                <a:gd name="connsiteX1" fmla="*/ 43063 w 88294"/>
                <a:gd name="connsiteY1" fmla="*/ 134528 h 134527"/>
                <a:gd name="connsiteX2" fmla="*/ 0 w 88294"/>
                <a:gd name="connsiteY2" fmla="*/ 67598 h 134527"/>
                <a:gd name="connsiteX3" fmla="*/ 45232 w 88294"/>
                <a:gd name="connsiteY3" fmla="*/ 0 h 134527"/>
                <a:gd name="connsiteX4" fmla="*/ 88295 w 88294"/>
                <a:gd name="connsiteY4" fmla="*/ 65929 h 134527"/>
                <a:gd name="connsiteX5" fmla="*/ 17526 w 88294"/>
                <a:gd name="connsiteY5" fmla="*/ 67932 h 134527"/>
                <a:gd name="connsiteX6" fmla="*/ 43897 w 88294"/>
                <a:gd name="connsiteY6" fmla="*/ 121008 h 134527"/>
                <a:gd name="connsiteX7" fmla="*/ 70602 w 88294"/>
                <a:gd name="connsiteY7" fmla="*/ 66763 h 134527"/>
                <a:gd name="connsiteX8" fmla="*/ 44231 w 88294"/>
                <a:gd name="connsiteY8" fmla="*/ 13686 h 134527"/>
                <a:gd name="connsiteX9" fmla="*/ 17693 w 88294"/>
                <a:gd name="connsiteY9" fmla="*/ 67932 h 13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294" h="134527">
                  <a:moveTo>
                    <a:pt x="88295" y="65929"/>
                  </a:moveTo>
                  <a:cubicBezTo>
                    <a:pt x="88295" y="110159"/>
                    <a:pt x="71938" y="134528"/>
                    <a:pt x="43063" y="134528"/>
                  </a:cubicBezTo>
                  <a:cubicBezTo>
                    <a:pt x="17693" y="134528"/>
                    <a:pt x="501" y="110660"/>
                    <a:pt x="0" y="67598"/>
                  </a:cubicBezTo>
                  <a:cubicBezTo>
                    <a:pt x="0" y="24035"/>
                    <a:pt x="18861" y="0"/>
                    <a:pt x="45232" y="0"/>
                  </a:cubicBezTo>
                  <a:cubicBezTo>
                    <a:pt x="71604" y="0"/>
                    <a:pt x="88295" y="24369"/>
                    <a:pt x="88295" y="65929"/>
                  </a:cubicBezTo>
                  <a:close/>
                  <a:moveTo>
                    <a:pt x="17526" y="67932"/>
                  </a:moveTo>
                  <a:cubicBezTo>
                    <a:pt x="17526" y="101814"/>
                    <a:pt x="27874" y="121008"/>
                    <a:pt x="43897" y="121008"/>
                  </a:cubicBezTo>
                  <a:cubicBezTo>
                    <a:pt x="61923" y="121008"/>
                    <a:pt x="70602" y="99978"/>
                    <a:pt x="70602" y="66763"/>
                  </a:cubicBezTo>
                  <a:cubicBezTo>
                    <a:pt x="70602" y="33549"/>
                    <a:pt x="62424" y="13686"/>
                    <a:pt x="44231" y="13686"/>
                  </a:cubicBezTo>
                  <a:cubicBezTo>
                    <a:pt x="28875" y="13686"/>
                    <a:pt x="17693" y="32547"/>
                    <a:pt x="17693" y="67932"/>
                  </a:cubicBez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6" name="Freeform: Shape 1588">
              <a:extLst>
                <a:ext uri="{FF2B5EF4-FFF2-40B4-BE49-F238E27FC236}">
                  <a16:creationId xmlns:a16="http://schemas.microsoft.com/office/drawing/2014/main" id="{05076BC9-1233-B3C4-E516-6B566F94162F}"/>
                </a:ext>
              </a:extLst>
            </p:cNvPr>
            <p:cNvSpPr/>
            <p:nvPr/>
          </p:nvSpPr>
          <p:spPr>
            <a:xfrm>
              <a:off x="5872678" y="4874523"/>
              <a:ext cx="79107" cy="107415"/>
            </a:xfrm>
            <a:custGeom>
              <a:avLst/>
              <a:gdLst>
                <a:gd name="connsiteX0" fmla="*/ 88294 w 88293"/>
                <a:gd name="connsiteY0" fmla="*/ 65929 h 134527"/>
                <a:gd name="connsiteX1" fmla="*/ 43062 w 88293"/>
                <a:gd name="connsiteY1" fmla="*/ 134528 h 134527"/>
                <a:gd name="connsiteX2" fmla="*/ 0 w 88293"/>
                <a:gd name="connsiteY2" fmla="*/ 67598 h 134527"/>
                <a:gd name="connsiteX3" fmla="*/ 45232 w 88293"/>
                <a:gd name="connsiteY3" fmla="*/ 0 h 134527"/>
                <a:gd name="connsiteX4" fmla="*/ 88294 w 88293"/>
                <a:gd name="connsiteY4" fmla="*/ 65929 h 134527"/>
                <a:gd name="connsiteX5" fmla="*/ 17692 w 88293"/>
                <a:gd name="connsiteY5" fmla="*/ 67932 h 134527"/>
                <a:gd name="connsiteX6" fmla="*/ 44063 w 88293"/>
                <a:gd name="connsiteY6" fmla="*/ 121008 h 134527"/>
                <a:gd name="connsiteX7" fmla="*/ 70769 w 88293"/>
                <a:gd name="connsiteY7" fmla="*/ 66763 h 134527"/>
                <a:gd name="connsiteX8" fmla="*/ 44397 w 88293"/>
                <a:gd name="connsiteY8" fmla="*/ 13686 h 134527"/>
                <a:gd name="connsiteX9" fmla="*/ 17859 w 88293"/>
                <a:gd name="connsiteY9" fmla="*/ 67932 h 13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293" h="134527">
                  <a:moveTo>
                    <a:pt x="88294" y="65929"/>
                  </a:moveTo>
                  <a:cubicBezTo>
                    <a:pt x="88294" y="110159"/>
                    <a:pt x="71937" y="134528"/>
                    <a:pt x="43062" y="134528"/>
                  </a:cubicBezTo>
                  <a:cubicBezTo>
                    <a:pt x="17692" y="134528"/>
                    <a:pt x="501" y="110660"/>
                    <a:pt x="0" y="67598"/>
                  </a:cubicBezTo>
                  <a:cubicBezTo>
                    <a:pt x="0" y="24035"/>
                    <a:pt x="18860" y="0"/>
                    <a:pt x="45232" y="0"/>
                  </a:cubicBezTo>
                  <a:cubicBezTo>
                    <a:pt x="71603" y="0"/>
                    <a:pt x="88294" y="24369"/>
                    <a:pt x="88294" y="65929"/>
                  </a:cubicBezTo>
                  <a:close/>
                  <a:moveTo>
                    <a:pt x="17692" y="67932"/>
                  </a:moveTo>
                  <a:cubicBezTo>
                    <a:pt x="17692" y="101814"/>
                    <a:pt x="28040" y="121008"/>
                    <a:pt x="44063" y="121008"/>
                  </a:cubicBezTo>
                  <a:cubicBezTo>
                    <a:pt x="62090" y="121008"/>
                    <a:pt x="70769" y="99978"/>
                    <a:pt x="70769" y="66763"/>
                  </a:cubicBezTo>
                  <a:cubicBezTo>
                    <a:pt x="70769" y="33549"/>
                    <a:pt x="62591" y="13686"/>
                    <a:pt x="44397" y="13686"/>
                  </a:cubicBezTo>
                  <a:cubicBezTo>
                    <a:pt x="29042" y="13686"/>
                    <a:pt x="17859" y="32547"/>
                    <a:pt x="17859" y="67932"/>
                  </a:cubicBez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7" name="Freeform: Shape 1594">
              <a:extLst>
                <a:ext uri="{FF2B5EF4-FFF2-40B4-BE49-F238E27FC236}">
                  <a16:creationId xmlns:a16="http://schemas.microsoft.com/office/drawing/2014/main" id="{85D19B8E-E966-F0D0-B759-63634740AEC4}"/>
                </a:ext>
              </a:extLst>
            </p:cNvPr>
            <p:cNvSpPr/>
            <p:nvPr/>
          </p:nvSpPr>
          <p:spPr>
            <a:xfrm>
              <a:off x="4926372" y="5068297"/>
              <a:ext cx="38881" cy="103950"/>
            </a:xfrm>
            <a:custGeom>
              <a:avLst/>
              <a:gdLst>
                <a:gd name="connsiteX0" fmla="*/ 26372 w 43396"/>
                <a:gd name="connsiteY0" fmla="*/ 16357 h 130188"/>
                <a:gd name="connsiteX1" fmla="*/ 26038 w 43396"/>
                <a:gd name="connsiteY1" fmla="*/ 16357 h 130188"/>
                <a:gd name="connsiteX2" fmla="*/ 3338 w 43396"/>
                <a:gd name="connsiteY2" fmla="*/ 28541 h 130188"/>
                <a:gd name="connsiteX3" fmla="*/ 0 w 43396"/>
                <a:gd name="connsiteY3" fmla="*/ 15189 h 130188"/>
                <a:gd name="connsiteX4" fmla="*/ 28374 w 43396"/>
                <a:gd name="connsiteY4" fmla="*/ 0 h 130188"/>
                <a:gd name="connsiteX5" fmla="*/ 43396 w 43396"/>
                <a:gd name="connsiteY5" fmla="*/ 0 h 130188"/>
                <a:gd name="connsiteX6" fmla="*/ 43396 w 43396"/>
                <a:gd name="connsiteY6" fmla="*/ 130188 h 130188"/>
                <a:gd name="connsiteX7" fmla="*/ 26372 w 43396"/>
                <a:gd name="connsiteY7" fmla="*/ 130188 h 130188"/>
                <a:gd name="connsiteX8" fmla="*/ 26372 w 43396"/>
                <a:gd name="connsiteY8" fmla="*/ 16524 h 13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96" h="130188">
                  <a:moveTo>
                    <a:pt x="26372" y="16357"/>
                  </a:moveTo>
                  <a:lnTo>
                    <a:pt x="26038" y="16357"/>
                  </a:lnTo>
                  <a:lnTo>
                    <a:pt x="3338" y="28541"/>
                  </a:lnTo>
                  <a:lnTo>
                    <a:pt x="0" y="15189"/>
                  </a:lnTo>
                  <a:lnTo>
                    <a:pt x="28374" y="0"/>
                  </a:lnTo>
                  <a:lnTo>
                    <a:pt x="43396" y="0"/>
                  </a:lnTo>
                  <a:lnTo>
                    <a:pt x="43396" y="130188"/>
                  </a:lnTo>
                  <a:lnTo>
                    <a:pt x="26372" y="130188"/>
                  </a:lnTo>
                  <a:lnTo>
                    <a:pt x="26372" y="16524"/>
                  </a:ln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8" name="Freeform: Shape 1595">
              <a:extLst>
                <a:ext uri="{FF2B5EF4-FFF2-40B4-BE49-F238E27FC236}">
                  <a16:creationId xmlns:a16="http://schemas.microsoft.com/office/drawing/2014/main" id="{AB30FE84-F131-FA5A-BE6D-46AE5F02F45D}"/>
                </a:ext>
              </a:extLst>
            </p:cNvPr>
            <p:cNvSpPr/>
            <p:nvPr/>
          </p:nvSpPr>
          <p:spPr>
            <a:xfrm>
              <a:off x="5098196" y="5066431"/>
              <a:ext cx="79108" cy="107415"/>
            </a:xfrm>
            <a:custGeom>
              <a:avLst/>
              <a:gdLst>
                <a:gd name="connsiteX0" fmla="*/ 88294 w 88294"/>
                <a:gd name="connsiteY0" fmla="*/ 65929 h 134527"/>
                <a:gd name="connsiteX1" fmla="*/ 43062 w 88294"/>
                <a:gd name="connsiteY1" fmla="*/ 134528 h 134527"/>
                <a:gd name="connsiteX2" fmla="*/ 0 w 88294"/>
                <a:gd name="connsiteY2" fmla="*/ 67598 h 134527"/>
                <a:gd name="connsiteX3" fmla="*/ 45232 w 88294"/>
                <a:gd name="connsiteY3" fmla="*/ 0 h 134527"/>
                <a:gd name="connsiteX4" fmla="*/ 88294 w 88294"/>
                <a:gd name="connsiteY4" fmla="*/ 65929 h 134527"/>
                <a:gd name="connsiteX5" fmla="*/ 17525 w 88294"/>
                <a:gd name="connsiteY5" fmla="*/ 67932 h 134527"/>
                <a:gd name="connsiteX6" fmla="*/ 43897 w 88294"/>
                <a:gd name="connsiteY6" fmla="*/ 121008 h 134527"/>
                <a:gd name="connsiteX7" fmla="*/ 70602 w 88294"/>
                <a:gd name="connsiteY7" fmla="*/ 66763 h 134527"/>
                <a:gd name="connsiteX8" fmla="*/ 44231 w 88294"/>
                <a:gd name="connsiteY8" fmla="*/ 13686 h 134527"/>
                <a:gd name="connsiteX9" fmla="*/ 17525 w 88294"/>
                <a:gd name="connsiteY9" fmla="*/ 67932 h 13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294" h="134527">
                  <a:moveTo>
                    <a:pt x="88294" y="65929"/>
                  </a:moveTo>
                  <a:cubicBezTo>
                    <a:pt x="88294" y="110159"/>
                    <a:pt x="71937" y="134528"/>
                    <a:pt x="43062" y="134528"/>
                  </a:cubicBezTo>
                  <a:cubicBezTo>
                    <a:pt x="17692" y="134528"/>
                    <a:pt x="501" y="110660"/>
                    <a:pt x="0" y="67598"/>
                  </a:cubicBezTo>
                  <a:cubicBezTo>
                    <a:pt x="0" y="24035"/>
                    <a:pt x="18860" y="0"/>
                    <a:pt x="45232" y="0"/>
                  </a:cubicBezTo>
                  <a:cubicBezTo>
                    <a:pt x="71603" y="0"/>
                    <a:pt x="88294" y="24369"/>
                    <a:pt x="88294" y="65929"/>
                  </a:cubicBezTo>
                  <a:close/>
                  <a:moveTo>
                    <a:pt x="17525" y="67932"/>
                  </a:moveTo>
                  <a:cubicBezTo>
                    <a:pt x="17525" y="101814"/>
                    <a:pt x="27874" y="121008"/>
                    <a:pt x="43897" y="121008"/>
                  </a:cubicBezTo>
                  <a:cubicBezTo>
                    <a:pt x="61923" y="121008"/>
                    <a:pt x="70602" y="99978"/>
                    <a:pt x="70602" y="66763"/>
                  </a:cubicBezTo>
                  <a:cubicBezTo>
                    <a:pt x="70602" y="33548"/>
                    <a:pt x="62423" y="13686"/>
                    <a:pt x="44231" y="13686"/>
                  </a:cubicBezTo>
                  <a:cubicBezTo>
                    <a:pt x="28875" y="13686"/>
                    <a:pt x="17525" y="32547"/>
                    <a:pt x="17525" y="67932"/>
                  </a:cubicBez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9" name="Freeform: Shape 1596">
              <a:extLst>
                <a:ext uri="{FF2B5EF4-FFF2-40B4-BE49-F238E27FC236}">
                  <a16:creationId xmlns:a16="http://schemas.microsoft.com/office/drawing/2014/main" id="{88026E66-78E1-0998-9D35-F8A5DCDABF62}"/>
                </a:ext>
              </a:extLst>
            </p:cNvPr>
            <p:cNvSpPr/>
            <p:nvPr/>
          </p:nvSpPr>
          <p:spPr>
            <a:xfrm>
              <a:off x="5294545" y="5068297"/>
              <a:ext cx="38881" cy="103950"/>
            </a:xfrm>
            <a:custGeom>
              <a:avLst/>
              <a:gdLst>
                <a:gd name="connsiteX0" fmla="*/ 26372 w 43396"/>
                <a:gd name="connsiteY0" fmla="*/ 16357 h 130188"/>
                <a:gd name="connsiteX1" fmla="*/ 26038 w 43396"/>
                <a:gd name="connsiteY1" fmla="*/ 16357 h 130188"/>
                <a:gd name="connsiteX2" fmla="*/ 3338 w 43396"/>
                <a:gd name="connsiteY2" fmla="*/ 28541 h 130188"/>
                <a:gd name="connsiteX3" fmla="*/ 0 w 43396"/>
                <a:gd name="connsiteY3" fmla="*/ 15189 h 130188"/>
                <a:gd name="connsiteX4" fmla="*/ 28375 w 43396"/>
                <a:gd name="connsiteY4" fmla="*/ 0 h 130188"/>
                <a:gd name="connsiteX5" fmla="*/ 43396 w 43396"/>
                <a:gd name="connsiteY5" fmla="*/ 0 h 130188"/>
                <a:gd name="connsiteX6" fmla="*/ 43396 w 43396"/>
                <a:gd name="connsiteY6" fmla="*/ 130188 h 130188"/>
                <a:gd name="connsiteX7" fmla="*/ 26372 w 43396"/>
                <a:gd name="connsiteY7" fmla="*/ 130188 h 130188"/>
                <a:gd name="connsiteX8" fmla="*/ 26372 w 43396"/>
                <a:gd name="connsiteY8" fmla="*/ 16524 h 13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96" h="130188">
                  <a:moveTo>
                    <a:pt x="26372" y="16357"/>
                  </a:moveTo>
                  <a:lnTo>
                    <a:pt x="26038" y="16357"/>
                  </a:lnTo>
                  <a:lnTo>
                    <a:pt x="3338" y="28541"/>
                  </a:lnTo>
                  <a:lnTo>
                    <a:pt x="0" y="15189"/>
                  </a:lnTo>
                  <a:lnTo>
                    <a:pt x="28375" y="0"/>
                  </a:lnTo>
                  <a:lnTo>
                    <a:pt x="43396" y="0"/>
                  </a:lnTo>
                  <a:lnTo>
                    <a:pt x="43396" y="130188"/>
                  </a:lnTo>
                  <a:lnTo>
                    <a:pt x="26372" y="130188"/>
                  </a:lnTo>
                  <a:lnTo>
                    <a:pt x="26372" y="16524"/>
                  </a:ln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10" name="Freeform: Shape 1598">
              <a:extLst>
                <a:ext uri="{FF2B5EF4-FFF2-40B4-BE49-F238E27FC236}">
                  <a16:creationId xmlns:a16="http://schemas.microsoft.com/office/drawing/2014/main" id="{F0F33BA3-D5CC-C03E-99A4-E8802DA4F823}"/>
                </a:ext>
              </a:extLst>
            </p:cNvPr>
            <p:cNvSpPr/>
            <p:nvPr/>
          </p:nvSpPr>
          <p:spPr>
            <a:xfrm>
              <a:off x="5478632" y="5068297"/>
              <a:ext cx="38880" cy="103950"/>
            </a:xfrm>
            <a:custGeom>
              <a:avLst/>
              <a:gdLst>
                <a:gd name="connsiteX0" fmla="*/ 26371 w 43395"/>
                <a:gd name="connsiteY0" fmla="*/ 16357 h 130188"/>
                <a:gd name="connsiteX1" fmla="*/ 26038 w 43395"/>
                <a:gd name="connsiteY1" fmla="*/ 16357 h 130188"/>
                <a:gd name="connsiteX2" fmla="*/ 3338 w 43395"/>
                <a:gd name="connsiteY2" fmla="*/ 28541 h 130188"/>
                <a:gd name="connsiteX3" fmla="*/ 0 w 43395"/>
                <a:gd name="connsiteY3" fmla="*/ 15189 h 130188"/>
                <a:gd name="connsiteX4" fmla="*/ 28374 w 43395"/>
                <a:gd name="connsiteY4" fmla="*/ 0 h 130188"/>
                <a:gd name="connsiteX5" fmla="*/ 43396 w 43395"/>
                <a:gd name="connsiteY5" fmla="*/ 0 h 130188"/>
                <a:gd name="connsiteX6" fmla="*/ 43396 w 43395"/>
                <a:gd name="connsiteY6" fmla="*/ 130188 h 130188"/>
                <a:gd name="connsiteX7" fmla="*/ 26371 w 43395"/>
                <a:gd name="connsiteY7" fmla="*/ 130188 h 130188"/>
                <a:gd name="connsiteX8" fmla="*/ 26371 w 43395"/>
                <a:gd name="connsiteY8" fmla="*/ 16524 h 13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95" h="130188">
                  <a:moveTo>
                    <a:pt x="26371" y="16357"/>
                  </a:moveTo>
                  <a:lnTo>
                    <a:pt x="26038" y="16357"/>
                  </a:lnTo>
                  <a:lnTo>
                    <a:pt x="3338" y="28541"/>
                  </a:lnTo>
                  <a:lnTo>
                    <a:pt x="0" y="15189"/>
                  </a:lnTo>
                  <a:lnTo>
                    <a:pt x="28374" y="0"/>
                  </a:lnTo>
                  <a:lnTo>
                    <a:pt x="43396" y="0"/>
                  </a:lnTo>
                  <a:lnTo>
                    <a:pt x="43396" y="130188"/>
                  </a:lnTo>
                  <a:lnTo>
                    <a:pt x="26371" y="130188"/>
                  </a:lnTo>
                  <a:lnTo>
                    <a:pt x="26371" y="16524"/>
                  </a:ln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11" name="Freeform: Shape 1727">
              <a:extLst>
                <a:ext uri="{FF2B5EF4-FFF2-40B4-BE49-F238E27FC236}">
                  <a16:creationId xmlns:a16="http://schemas.microsoft.com/office/drawing/2014/main" id="{446EB931-0577-D877-C6A0-338E918D59ED}"/>
                </a:ext>
              </a:extLst>
            </p:cNvPr>
            <p:cNvSpPr/>
            <p:nvPr/>
          </p:nvSpPr>
          <p:spPr>
            <a:xfrm>
              <a:off x="5688590" y="5066431"/>
              <a:ext cx="79108" cy="107415"/>
            </a:xfrm>
            <a:custGeom>
              <a:avLst/>
              <a:gdLst>
                <a:gd name="connsiteX0" fmla="*/ 88295 w 88294"/>
                <a:gd name="connsiteY0" fmla="*/ 65929 h 134527"/>
                <a:gd name="connsiteX1" fmla="*/ 43063 w 88294"/>
                <a:gd name="connsiteY1" fmla="*/ 134528 h 134527"/>
                <a:gd name="connsiteX2" fmla="*/ 0 w 88294"/>
                <a:gd name="connsiteY2" fmla="*/ 67598 h 134527"/>
                <a:gd name="connsiteX3" fmla="*/ 45232 w 88294"/>
                <a:gd name="connsiteY3" fmla="*/ 0 h 134527"/>
                <a:gd name="connsiteX4" fmla="*/ 88295 w 88294"/>
                <a:gd name="connsiteY4" fmla="*/ 65929 h 134527"/>
                <a:gd name="connsiteX5" fmla="*/ 17526 w 88294"/>
                <a:gd name="connsiteY5" fmla="*/ 67932 h 134527"/>
                <a:gd name="connsiteX6" fmla="*/ 43897 w 88294"/>
                <a:gd name="connsiteY6" fmla="*/ 121008 h 134527"/>
                <a:gd name="connsiteX7" fmla="*/ 70602 w 88294"/>
                <a:gd name="connsiteY7" fmla="*/ 66763 h 134527"/>
                <a:gd name="connsiteX8" fmla="*/ 44231 w 88294"/>
                <a:gd name="connsiteY8" fmla="*/ 13686 h 134527"/>
                <a:gd name="connsiteX9" fmla="*/ 17693 w 88294"/>
                <a:gd name="connsiteY9" fmla="*/ 67932 h 13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294" h="134527">
                  <a:moveTo>
                    <a:pt x="88295" y="65929"/>
                  </a:moveTo>
                  <a:cubicBezTo>
                    <a:pt x="88295" y="110159"/>
                    <a:pt x="71938" y="134528"/>
                    <a:pt x="43063" y="134528"/>
                  </a:cubicBezTo>
                  <a:cubicBezTo>
                    <a:pt x="17693" y="134528"/>
                    <a:pt x="501" y="110660"/>
                    <a:pt x="0" y="67598"/>
                  </a:cubicBezTo>
                  <a:cubicBezTo>
                    <a:pt x="0" y="24035"/>
                    <a:pt x="18861" y="0"/>
                    <a:pt x="45232" y="0"/>
                  </a:cubicBezTo>
                  <a:cubicBezTo>
                    <a:pt x="71604" y="0"/>
                    <a:pt x="88295" y="24369"/>
                    <a:pt x="88295" y="65929"/>
                  </a:cubicBezTo>
                  <a:close/>
                  <a:moveTo>
                    <a:pt x="17526" y="67932"/>
                  </a:moveTo>
                  <a:cubicBezTo>
                    <a:pt x="17526" y="101814"/>
                    <a:pt x="27874" y="121008"/>
                    <a:pt x="43897" y="121008"/>
                  </a:cubicBezTo>
                  <a:cubicBezTo>
                    <a:pt x="61923" y="121008"/>
                    <a:pt x="70602" y="99978"/>
                    <a:pt x="70602" y="66763"/>
                  </a:cubicBezTo>
                  <a:cubicBezTo>
                    <a:pt x="70602" y="33548"/>
                    <a:pt x="62424" y="13686"/>
                    <a:pt x="44231" y="13686"/>
                  </a:cubicBezTo>
                  <a:cubicBezTo>
                    <a:pt x="28875" y="13686"/>
                    <a:pt x="17693" y="32547"/>
                    <a:pt x="17693" y="67932"/>
                  </a:cubicBez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12" name="Freeform: Shape 1728">
              <a:extLst>
                <a:ext uri="{FF2B5EF4-FFF2-40B4-BE49-F238E27FC236}">
                  <a16:creationId xmlns:a16="http://schemas.microsoft.com/office/drawing/2014/main" id="{4FD3A6A6-19E1-897D-D331-8187DF7B69A2}"/>
                </a:ext>
              </a:extLst>
            </p:cNvPr>
            <p:cNvSpPr/>
            <p:nvPr/>
          </p:nvSpPr>
          <p:spPr>
            <a:xfrm>
              <a:off x="5872678" y="5066431"/>
              <a:ext cx="79107" cy="107415"/>
            </a:xfrm>
            <a:custGeom>
              <a:avLst/>
              <a:gdLst>
                <a:gd name="connsiteX0" fmla="*/ 88294 w 88293"/>
                <a:gd name="connsiteY0" fmla="*/ 65929 h 134527"/>
                <a:gd name="connsiteX1" fmla="*/ 43062 w 88293"/>
                <a:gd name="connsiteY1" fmla="*/ 134528 h 134527"/>
                <a:gd name="connsiteX2" fmla="*/ 0 w 88293"/>
                <a:gd name="connsiteY2" fmla="*/ 67598 h 134527"/>
                <a:gd name="connsiteX3" fmla="*/ 45232 w 88293"/>
                <a:gd name="connsiteY3" fmla="*/ 0 h 134527"/>
                <a:gd name="connsiteX4" fmla="*/ 88294 w 88293"/>
                <a:gd name="connsiteY4" fmla="*/ 65929 h 134527"/>
                <a:gd name="connsiteX5" fmla="*/ 17692 w 88293"/>
                <a:gd name="connsiteY5" fmla="*/ 67932 h 134527"/>
                <a:gd name="connsiteX6" fmla="*/ 44063 w 88293"/>
                <a:gd name="connsiteY6" fmla="*/ 121008 h 134527"/>
                <a:gd name="connsiteX7" fmla="*/ 70769 w 88293"/>
                <a:gd name="connsiteY7" fmla="*/ 66763 h 134527"/>
                <a:gd name="connsiteX8" fmla="*/ 44397 w 88293"/>
                <a:gd name="connsiteY8" fmla="*/ 13686 h 134527"/>
                <a:gd name="connsiteX9" fmla="*/ 17859 w 88293"/>
                <a:gd name="connsiteY9" fmla="*/ 67932 h 13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293" h="134527">
                  <a:moveTo>
                    <a:pt x="88294" y="65929"/>
                  </a:moveTo>
                  <a:cubicBezTo>
                    <a:pt x="88294" y="110159"/>
                    <a:pt x="71937" y="134528"/>
                    <a:pt x="43062" y="134528"/>
                  </a:cubicBezTo>
                  <a:cubicBezTo>
                    <a:pt x="17692" y="134528"/>
                    <a:pt x="501" y="110660"/>
                    <a:pt x="0" y="67598"/>
                  </a:cubicBezTo>
                  <a:cubicBezTo>
                    <a:pt x="0" y="24035"/>
                    <a:pt x="18860" y="0"/>
                    <a:pt x="45232" y="0"/>
                  </a:cubicBezTo>
                  <a:cubicBezTo>
                    <a:pt x="71603" y="0"/>
                    <a:pt x="88294" y="24369"/>
                    <a:pt x="88294" y="65929"/>
                  </a:cubicBezTo>
                  <a:close/>
                  <a:moveTo>
                    <a:pt x="17692" y="67932"/>
                  </a:moveTo>
                  <a:cubicBezTo>
                    <a:pt x="17692" y="101814"/>
                    <a:pt x="28040" y="121008"/>
                    <a:pt x="44063" y="121008"/>
                  </a:cubicBezTo>
                  <a:cubicBezTo>
                    <a:pt x="62090" y="121008"/>
                    <a:pt x="70769" y="99978"/>
                    <a:pt x="70769" y="66763"/>
                  </a:cubicBezTo>
                  <a:cubicBezTo>
                    <a:pt x="70769" y="33548"/>
                    <a:pt x="62591" y="13686"/>
                    <a:pt x="44397" y="13686"/>
                  </a:cubicBezTo>
                  <a:cubicBezTo>
                    <a:pt x="29042" y="13686"/>
                    <a:pt x="17859" y="32547"/>
                    <a:pt x="17859" y="67932"/>
                  </a:cubicBezTo>
                  <a:close/>
                </a:path>
              </a:pathLst>
            </a:custGeom>
            <a:grpFill/>
            <a:ln w="16677" cap="flat">
              <a:noFill/>
              <a:prstDash val="solid"/>
              <a:miter/>
            </a:ln>
          </p:spPr>
          <p:txBody>
            <a:bodyPr lIns="22842" tIns="11421" rIns="22842" bIns="11421" rtlCol="0" anchor="ctr"/>
            <a:lstStyle/>
            <a:p>
              <a:pPr marL="0" marR="0" lvl="0" indent="0" algn="l" defTabSz="10740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57" name="Rectangle: Rounded Corners 12">
            <a:extLst>
              <a:ext uri="{FF2B5EF4-FFF2-40B4-BE49-F238E27FC236}">
                <a16:creationId xmlns:a16="http://schemas.microsoft.com/office/drawing/2014/main" id="{03E527D6-FB94-9E35-5DC8-204AC12EBAD3}"/>
              </a:ext>
            </a:extLst>
          </p:cNvPr>
          <p:cNvSpPr/>
          <p:nvPr/>
        </p:nvSpPr>
        <p:spPr bwMode="gray">
          <a:xfrm>
            <a:off x="557250" y="2226841"/>
            <a:ext cx="8771013" cy="1929425"/>
          </a:xfrm>
          <a:prstGeom prst="roundRect">
            <a:avLst>
              <a:gd name="adj" fmla="val 6637"/>
            </a:avLst>
          </a:prstGeom>
          <a:solidFill>
            <a:srgbClr val="002986"/>
          </a:solidFill>
          <a:ln w="19050" cap="flat" cmpd="sng" algn="ctr">
            <a:noFill/>
            <a:prstDash val="solid"/>
          </a:ln>
          <a:effectLst/>
        </p:spPr>
        <p:txBody>
          <a:bodyPr lIns="182688" tIns="182688" rIns="45672" rtlCol="0" anchor="ctr" anchorCtr="0"/>
          <a:lstStyle/>
          <a:p>
            <a:pPr marL="0" marR="0" lvl="0" indent="0" algn="l" defTabSz="912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72 Brand Medium"/>
              <a:ea typeface="+mn-ea"/>
              <a:cs typeface="+mn-cs"/>
            </a:endParaRPr>
          </a:p>
        </p:txBody>
      </p:sp>
      <p:sp>
        <p:nvSpPr>
          <p:cNvPr id="1851" name="TextBox 1850">
            <a:extLst>
              <a:ext uri="{FF2B5EF4-FFF2-40B4-BE49-F238E27FC236}">
                <a16:creationId xmlns:a16="http://schemas.microsoft.com/office/drawing/2014/main" id="{46B74A94-5C61-8D3C-6FE0-9040C79844F2}"/>
              </a:ext>
            </a:extLst>
          </p:cNvPr>
          <p:cNvSpPr txBox="1"/>
          <p:nvPr/>
        </p:nvSpPr>
        <p:spPr>
          <a:xfrm>
            <a:off x="2711550" y="3111330"/>
            <a:ext cx="891359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2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 Medium" panose="020B0504030603020204" pitchFamily="34" charset="0"/>
                <a:ea typeface="+mn-ea"/>
                <a:cs typeface="+mn-cs"/>
              </a:rPr>
              <a:t>Apps and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 Medium" panose="020B0504030603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 Medium" panose="020B0504030603020204" pitchFamily="34" charset="0"/>
                <a:ea typeface="+mn-ea"/>
                <a:cs typeface="+mn-cs"/>
              </a:rPr>
              <a:t>extensions</a:t>
            </a:r>
          </a:p>
        </p:txBody>
      </p:sp>
      <p:sp>
        <p:nvSpPr>
          <p:cNvPr id="1935" name="TextBox 1934">
            <a:extLst>
              <a:ext uri="{FF2B5EF4-FFF2-40B4-BE49-F238E27FC236}">
                <a16:creationId xmlns:a16="http://schemas.microsoft.com/office/drawing/2014/main" id="{0E5B5C21-70BB-5FBA-0856-970884F234E2}"/>
              </a:ext>
            </a:extLst>
          </p:cNvPr>
          <p:cNvSpPr txBox="1"/>
          <p:nvPr/>
        </p:nvSpPr>
        <p:spPr>
          <a:xfrm>
            <a:off x="6298246" y="3111330"/>
            <a:ext cx="963475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2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 Medium" panose="020B0504030603020204" pitchFamily="34" charset="0"/>
                <a:ea typeface="+mn-ea"/>
                <a:cs typeface="+mn-cs"/>
              </a:rPr>
              <a:t>Digital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 Medium" panose="020B0504030603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 Medium" panose="020B0504030603020204" pitchFamily="34" charset="0"/>
                <a:ea typeface="+mn-ea"/>
                <a:cs typeface="+mn-cs"/>
              </a:rPr>
              <a:t>workspaces</a:t>
            </a:r>
          </a:p>
        </p:txBody>
      </p:sp>
      <p:sp>
        <p:nvSpPr>
          <p:cNvPr id="1936" name="TextBox 1935">
            <a:extLst>
              <a:ext uri="{FF2B5EF4-FFF2-40B4-BE49-F238E27FC236}">
                <a16:creationId xmlns:a16="http://schemas.microsoft.com/office/drawing/2014/main" id="{90250C46-2869-D5DD-C66D-9780867B2AED}"/>
              </a:ext>
            </a:extLst>
          </p:cNvPr>
          <p:cNvSpPr txBox="1"/>
          <p:nvPr/>
        </p:nvSpPr>
        <p:spPr>
          <a:xfrm>
            <a:off x="5249049" y="3195945"/>
            <a:ext cx="780780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2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 Medium" panose="020B0504030603020204" pitchFamily="34" charset="0"/>
                <a:ea typeface="+mn-ea"/>
                <a:cs typeface="+mn-cs"/>
              </a:rPr>
              <a:t>AI agents</a:t>
            </a:r>
          </a:p>
        </p:txBody>
      </p:sp>
      <p:sp>
        <p:nvSpPr>
          <p:cNvPr id="1937" name="TextBox 1936">
            <a:extLst>
              <a:ext uri="{FF2B5EF4-FFF2-40B4-BE49-F238E27FC236}">
                <a16:creationId xmlns:a16="http://schemas.microsoft.com/office/drawing/2014/main" id="{C4869359-A281-BC26-3278-FDCF24C580F9}"/>
              </a:ext>
            </a:extLst>
          </p:cNvPr>
          <p:cNvSpPr txBox="1"/>
          <p:nvPr/>
        </p:nvSpPr>
        <p:spPr>
          <a:xfrm>
            <a:off x="3841676" y="3111330"/>
            <a:ext cx="1158991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2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 Medium" panose="020B0504030603020204" pitchFamily="34" charset="0"/>
                <a:ea typeface="+mn-ea"/>
                <a:cs typeface="+mn-cs"/>
              </a:rPr>
              <a:t>Workflows and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 Medium" panose="020B0504030603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 Medium" panose="020B0504030603020204" pitchFamily="34" charset="0"/>
                <a:ea typeface="+mn-ea"/>
                <a:cs typeface="+mn-cs"/>
              </a:rPr>
              <a:t>automations</a:t>
            </a:r>
          </a:p>
        </p:txBody>
      </p:sp>
      <p:grpSp>
        <p:nvGrpSpPr>
          <p:cNvPr id="1941" name="Group 1940">
            <a:extLst>
              <a:ext uri="{FF2B5EF4-FFF2-40B4-BE49-F238E27FC236}">
                <a16:creationId xmlns:a16="http://schemas.microsoft.com/office/drawing/2014/main" id="{D43E1A49-E276-369F-0250-502D3C4394A1}"/>
              </a:ext>
            </a:extLst>
          </p:cNvPr>
          <p:cNvGrpSpPr/>
          <p:nvPr/>
        </p:nvGrpSpPr>
        <p:grpSpPr>
          <a:xfrm>
            <a:off x="7865300" y="3083868"/>
            <a:ext cx="1060670" cy="623086"/>
            <a:chOff x="8301603" y="3630030"/>
            <a:chExt cx="1060946" cy="623248"/>
          </a:xfrm>
        </p:grpSpPr>
        <p:sp>
          <p:nvSpPr>
            <p:cNvPr id="1939" name="TextBox 1938">
              <a:extLst>
                <a:ext uri="{FF2B5EF4-FFF2-40B4-BE49-F238E27FC236}">
                  <a16:creationId xmlns:a16="http://schemas.microsoft.com/office/drawing/2014/main" id="{730ADD9E-EA07-1DB5-14FB-7777624194D0}"/>
                </a:ext>
              </a:extLst>
            </p:cNvPr>
            <p:cNvSpPr txBox="1"/>
            <p:nvPr/>
          </p:nvSpPr>
          <p:spPr>
            <a:xfrm>
              <a:off x="8522303" y="3630030"/>
              <a:ext cx="840246" cy="623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73731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79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9890">
                        <a:srgbClr val="FFFFFF"/>
                      </a:gs>
                      <a:gs pos="48000">
                        <a:srgbClr val="FFFFFF"/>
                      </a:gs>
                    </a:gsLst>
                  </a:gradFill>
                  <a:effectLst/>
                  <a:uLnTx/>
                  <a:uFillTx/>
                  <a:latin typeface="72 Brand Medium"/>
                  <a:ea typeface="+mn-ea"/>
                  <a:cs typeface="+mn-cs"/>
                </a:rPr>
                <a:t>3x</a:t>
              </a:r>
              <a:r>
                <a:rPr kumimoji="0" lang="en-US" sz="239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9890">
                        <a:srgbClr val="FFFFFF"/>
                      </a:gs>
                      <a:gs pos="48000">
                        <a:srgbClr val="FFFFFF"/>
                      </a:gs>
                    </a:gsLst>
                  </a:gradFill>
                  <a:effectLst/>
                  <a:uLnTx/>
                  <a:uFillTx/>
                  <a:latin typeface="72 Brand Medium"/>
                  <a:ea typeface="+mn-ea"/>
                  <a:cs typeface="+mn-cs"/>
                </a:rPr>
                <a:t> </a:t>
              </a:r>
              <a:br>
                <a:rPr kumimoji="0" lang="en-US" sz="239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9890">
                        <a:srgbClr val="FFFFFF"/>
                      </a:gs>
                      <a:gs pos="48000">
                        <a:srgbClr val="FFFFFF"/>
                      </a:gs>
                    </a:gsLst>
                  </a:gradFill>
                  <a:effectLst/>
                  <a:uLnTx/>
                  <a:uFillTx/>
                  <a:latin typeface="72 Brand Medium"/>
                  <a:ea typeface="+mn-ea"/>
                  <a:cs typeface="+mn-cs"/>
                </a:rPr>
              </a:b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9890">
                        <a:srgbClr val="FFFFFF"/>
                      </a:gs>
                      <a:gs pos="48000">
                        <a:srgbClr val="FFFFFF"/>
                      </a:gs>
                    </a:gsLst>
                    <a:lin ang="0" scaled="1"/>
                  </a:gradFill>
                  <a:effectLst/>
                  <a:uLnTx/>
                  <a:uFillTx/>
                  <a:latin typeface="72 Brand Book" panose="020B0404030603020204" pitchFamily="34" charset="0"/>
                  <a:ea typeface="72 Brand" pitchFamily="34" charset="-128"/>
                  <a:cs typeface="72 Brand" pitchFamily="34" charset="-128"/>
                </a:rPr>
                <a:t>development </a:t>
              </a:r>
              <a:br>
                <a: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9890">
                        <a:srgbClr val="FFFFFF"/>
                      </a:gs>
                      <a:gs pos="48000">
                        <a:srgbClr val="FFFFFF"/>
                      </a:gs>
                    </a:gsLst>
                    <a:lin ang="0" scaled="1"/>
                  </a:gradFill>
                  <a:effectLst/>
                  <a:uLnTx/>
                  <a:uFillTx/>
                  <a:latin typeface="72 Brand Book" panose="020B0404030603020204" pitchFamily="34" charset="0"/>
                  <a:ea typeface="72 Brand" pitchFamily="34" charset="-128"/>
                  <a:cs typeface="72 Brand" pitchFamily="34" charset="-128"/>
                </a:rPr>
              </a:b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9890">
                        <a:srgbClr val="FFFFFF"/>
                      </a:gs>
                      <a:gs pos="48000">
                        <a:srgbClr val="FFFFFF"/>
                      </a:gs>
                    </a:gsLst>
                    <a:lin ang="0" scaled="1"/>
                  </a:gradFill>
                  <a:effectLst/>
                  <a:uLnTx/>
                  <a:uFillTx/>
                  <a:latin typeface="72 Brand Book" panose="020B0404030603020204" pitchFamily="34" charset="0"/>
                  <a:ea typeface="72 Brand" pitchFamily="34" charset="-128"/>
                  <a:cs typeface="72 Brand" pitchFamily="34" charset="-128"/>
                </a:rPr>
                <a:t>efficiency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9890">
                      <a:srgbClr val="FFFFFF"/>
                    </a:gs>
                    <a:gs pos="48000">
                      <a:srgbClr val="FFFFFF"/>
                    </a:gs>
                  </a:gsLst>
                  <a:lin ang="0" scaled="1"/>
                </a:gradFill>
                <a:effectLst/>
                <a:uLnTx/>
                <a:uFillTx/>
                <a:latin typeface="72 Brand Book" panose="020B04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1940" name="Straight Arrow Connector 1939">
              <a:extLst>
                <a:ext uri="{FF2B5EF4-FFF2-40B4-BE49-F238E27FC236}">
                  <a16:creationId xmlns:a16="http://schemas.microsoft.com/office/drawing/2014/main" id="{323B31AB-CD10-08E2-B48D-4AE0CD8B7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1603" y="3738666"/>
              <a:ext cx="0" cy="485614"/>
            </a:xfrm>
            <a:prstGeom prst="straightConnector1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3B8">
                      <a:lumMod val="100000"/>
                    </a:srgbClr>
                  </a:gs>
                </a:gsLst>
                <a:lin ang="5400000" scaled="1"/>
              </a:gradFill>
              <a:headEnd type="none" w="med" len="med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6" name="Rectangle: Rounded Corners 1798">
            <a:extLst>
              <a:ext uri="{FF2B5EF4-FFF2-40B4-BE49-F238E27FC236}">
                <a16:creationId xmlns:a16="http://schemas.microsoft.com/office/drawing/2014/main" id="{4F26FAE6-C07E-E155-B986-D1046F82BD1F}"/>
              </a:ext>
            </a:extLst>
          </p:cNvPr>
          <p:cNvSpPr/>
          <p:nvPr/>
        </p:nvSpPr>
        <p:spPr bwMode="gray">
          <a:xfrm>
            <a:off x="2427381" y="2894108"/>
            <a:ext cx="4998438" cy="875931"/>
          </a:xfrm>
          <a:prstGeom prst="roundRect">
            <a:avLst>
              <a:gd name="adj" fmla="val 7573"/>
            </a:avLst>
          </a:prstGeom>
          <a:noFill/>
          <a:ln w="9525" algn="ctr">
            <a:solidFill>
              <a:srgbClr val="89D1FF"/>
            </a:solidFill>
            <a:miter lim="800000"/>
            <a:headEnd/>
            <a:tailEnd/>
          </a:ln>
        </p:spPr>
        <p:txBody>
          <a:bodyPr lIns="182736" tIns="146190" rIns="182736" bIns="146190" rtlCol="0" anchor="t"/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947" name="TextBox 1946">
            <a:extLst>
              <a:ext uri="{FF2B5EF4-FFF2-40B4-BE49-F238E27FC236}">
                <a16:creationId xmlns:a16="http://schemas.microsoft.com/office/drawing/2014/main" id="{BE3949C7-9F6F-C8FF-B870-5C7385EABFA5}"/>
              </a:ext>
            </a:extLst>
          </p:cNvPr>
          <p:cNvSpPr txBox="1"/>
          <p:nvPr/>
        </p:nvSpPr>
        <p:spPr>
          <a:xfrm>
            <a:off x="4222050" y="3856914"/>
            <a:ext cx="1385892" cy="330842"/>
          </a:xfrm>
          <a:prstGeom prst="rect">
            <a:avLst/>
          </a:prstGeom>
          <a:noFill/>
        </p:spPr>
        <p:txBody>
          <a:bodyPr wrap="square" lIns="22842" tIns="11421" rIns="22842" bIns="11421">
            <a:spAutoFit/>
          </a:bodyPr>
          <a:lstStyle/>
          <a:p>
            <a:pPr marL="0" marR="0" lvl="0" indent="0" algn="ctr" defTabSz="108747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 Light" panose="020B0304030603020204" pitchFamily="34" charset="0"/>
                <a:ea typeface="+mn-ea"/>
                <a:cs typeface="+mn-cs"/>
              </a:rPr>
              <a:t>Pro-code and low-code</a:t>
            </a:r>
            <a:endParaRPr kumimoji="0" lang="en-US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72 Brand Light" panose="020B03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C230DC-0E7D-F372-0668-A98B514D954D}"/>
              </a:ext>
            </a:extLst>
          </p:cNvPr>
          <p:cNvGrpSpPr/>
          <p:nvPr/>
        </p:nvGrpSpPr>
        <p:grpSpPr>
          <a:xfrm>
            <a:off x="557250" y="4249555"/>
            <a:ext cx="8776927" cy="701052"/>
            <a:chOff x="730431" y="4789621"/>
            <a:chExt cx="8779213" cy="701235"/>
          </a:xfrm>
          <a:solidFill>
            <a:srgbClr val="002A86"/>
          </a:solidFill>
        </p:grpSpPr>
        <p:sp>
          <p:nvSpPr>
            <p:cNvPr id="1957" name="Rectangle: Rounded Corners 6">
              <a:extLst>
                <a:ext uri="{FF2B5EF4-FFF2-40B4-BE49-F238E27FC236}">
                  <a16:creationId xmlns:a16="http://schemas.microsoft.com/office/drawing/2014/main" id="{81ED3AC2-8EBF-4DFF-43FD-1029CBD5A3D3}"/>
                </a:ext>
              </a:extLst>
            </p:cNvPr>
            <p:cNvSpPr/>
            <p:nvPr/>
          </p:nvSpPr>
          <p:spPr bwMode="gray">
            <a:xfrm>
              <a:off x="5131274" y="4789621"/>
              <a:ext cx="4378370" cy="701235"/>
            </a:xfrm>
            <a:prstGeom prst="roundRect">
              <a:avLst>
                <a:gd name="adj" fmla="val 6625"/>
              </a:avLst>
            </a:prstGeom>
            <a:grpFill/>
            <a:ln w="15238" cap="flat">
              <a:noFill/>
              <a:prstDash val="solid"/>
              <a:miter/>
            </a:ln>
            <a:effectLst/>
          </p:spPr>
          <p:txBody>
            <a:bodyPr lIns="22842" tIns="11421" rIns="22842" bIns="11421" rtlCol="0" anchor="ctr"/>
            <a:lstStyle/>
            <a:p>
              <a:pPr marL="0" marR="0" lvl="0" indent="0" algn="l" defTabSz="10730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endParaRPr>
            </a:p>
          </p:txBody>
        </p:sp>
        <p:sp>
          <p:nvSpPr>
            <p:cNvPr id="916" name="Rectangle: Rounded Corners 6">
              <a:extLst>
                <a:ext uri="{FF2B5EF4-FFF2-40B4-BE49-F238E27FC236}">
                  <a16:creationId xmlns:a16="http://schemas.microsoft.com/office/drawing/2014/main" id="{B19CE2ED-E2DC-9366-064F-F56D9693FAA4}"/>
                </a:ext>
              </a:extLst>
            </p:cNvPr>
            <p:cNvSpPr/>
            <p:nvPr/>
          </p:nvSpPr>
          <p:spPr bwMode="gray">
            <a:xfrm>
              <a:off x="730431" y="4789621"/>
              <a:ext cx="4328749" cy="701235"/>
            </a:xfrm>
            <a:prstGeom prst="roundRect">
              <a:avLst>
                <a:gd name="adj" fmla="val 6625"/>
              </a:avLst>
            </a:prstGeom>
            <a:grpFill/>
            <a:ln w="15238" cap="flat">
              <a:noFill/>
              <a:prstDash val="solid"/>
              <a:miter/>
            </a:ln>
            <a:effectLst/>
          </p:spPr>
          <p:txBody>
            <a:bodyPr lIns="22842" tIns="11421" rIns="22842" bIns="11421" rtlCol="0" anchor="ctr"/>
            <a:lstStyle/>
            <a:p>
              <a:pPr marL="0" marR="0" lvl="0" indent="0" algn="ctr" defTabSz="912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 Medium"/>
                <a:ea typeface="+mn-ea"/>
                <a:cs typeface="+mn-cs"/>
              </a:endParaRPr>
            </a:p>
          </p:txBody>
        </p:sp>
        <p:sp>
          <p:nvSpPr>
            <p:cNvPr id="1958" name="TextBox 1957">
              <a:extLst>
                <a:ext uri="{FF2B5EF4-FFF2-40B4-BE49-F238E27FC236}">
                  <a16:creationId xmlns:a16="http://schemas.microsoft.com/office/drawing/2014/main" id="{D7EC90AE-AD33-3247-BAE5-A8368A0CC3F6}"/>
                </a:ext>
              </a:extLst>
            </p:cNvPr>
            <p:cNvSpPr txBox="1"/>
            <p:nvPr/>
          </p:nvSpPr>
          <p:spPr>
            <a:xfrm>
              <a:off x="959408" y="5039092"/>
              <a:ext cx="793487" cy="193899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1073731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72 Brand Medium"/>
                  <a:ea typeface="72 Brand" pitchFamily="34" charset="-128"/>
                  <a:cs typeface="72 Brand" pitchFamily="34" charset="-128"/>
                </a:rPr>
                <a:t>AI copilot</a:t>
              </a:r>
            </a:p>
          </p:txBody>
        </p:sp>
        <p:sp>
          <p:nvSpPr>
            <p:cNvPr id="1959" name="TextBox 1958">
              <a:extLst>
                <a:ext uri="{FF2B5EF4-FFF2-40B4-BE49-F238E27FC236}">
                  <a16:creationId xmlns:a16="http://schemas.microsoft.com/office/drawing/2014/main" id="{09A5E5DD-8E04-8E7E-4B34-2B093D31618F}"/>
                </a:ext>
              </a:extLst>
            </p:cNvPr>
            <p:cNvSpPr txBox="1"/>
            <p:nvPr/>
          </p:nvSpPr>
          <p:spPr>
            <a:xfrm>
              <a:off x="5400005" y="4954171"/>
              <a:ext cx="785471" cy="38779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73731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72 Brand Medium"/>
                  <a:ea typeface="72 Brand" pitchFamily="34" charset="-128"/>
                  <a:cs typeface="72 Brand" pitchFamily="34" charset="-128"/>
                </a:rPr>
                <a:t>Pre-built</a:t>
              </a:r>
              <a:b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72 Brand Medium"/>
                  <a:ea typeface="72 Brand" pitchFamily="34" charset="-128"/>
                  <a:cs typeface="72 Brand" pitchFamily="34" charset="-128"/>
                </a:rPr>
              </a:b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72 Brand Medium"/>
                  <a:ea typeface="72 Brand" pitchFamily="34" charset="-128"/>
                  <a:cs typeface="72 Brand" pitchFamily="34" charset="-128"/>
                </a:rPr>
                <a:t>solutions</a:t>
              </a:r>
            </a:p>
          </p:txBody>
        </p:sp>
        <p:sp>
          <p:nvSpPr>
            <p:cNvPr id="1961" name="TextBox 1960">
              <a:extLst>
                <a:ext uri="{FF2B5EF4-FFF2-40B4-BE49-F238E27FC236}">
                  <a16:creationId xmlns:a16="http://schemas.microsoft.com/office/drawing/2014/main" id="{3CF57536-002D-A3CD-B65F-5AD8F0B0C654}"/>
                </a:ext>
              </a:extLst>
            </p:cNvPr>
            <p:cNvSpPr txBox="1"/>
            <p:nvPr/>
          </p:nvSpPr>
          <p:spPr>
            <a:xfrm>
              <a:off x="1850637" y="5002616"/>
              <a:ext cx="3165036" cy="24622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2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72 Brand Light" panose="020B0304030603020204" pitchFamily="34" charset="0"/>
                  <a:ea typeface="+mn-ea"/>
                  <a:cs typeface="+mn-cs"/>
                </a:rPr>
                <a:t>SAP proprietary models, contextual, partner ecosystem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 Light" panose="020B0304030603020204" pitchFamily="34" charset="0"/>
                <a:ea typeface="+mn-ea"/>
                <a:cs typeface="+mn-cs"/>
              </a:endParaRPr>
            </a:p>
          </p:txBody>
        </p:sp>
        <p:sp>
          <p:nvSpPr>
            <p:cNvPr id="1963" name="TextBox 1962">
              <a:extLst>
                <a:ext uri="{FF2B5EF4-FFF2-40B4-BE49-F238E27FC236}">
                  <a16:creationId xmlns:a16="http://schemas.microsoft.com/office/drawing/2014/main" id="{B8600B2B-300C-D1B4-8D4E-9E2F6B1A9235}"/>
                </a:ext>
              </a:extLst>
            </p:cNvPr>
            <p:cNvSpPr txBox="1"/>
            <p:nvPr/>
          </p:nvSpPr>
          <p:spPr>
            <a:xfrm>
              <a:off x="6158346" y="4995257"/>
              <a:ext cx="3173428" cy="24622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1086492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72 Brand Book" panose="020B0404030603020204" pitchFamily="34" charset="0"/>
                  <a:ea typeface="+mn-ea"/>
                  <a:cs typeface="+mn-cs"/>
                </a:rPr>
                <a:t>500+ finance, HCM, supply chain and beyond</a:t>
              </a:r>
            </a:p>
          </p:txBody>
        </p:sp>
      </p:grpSp>
      <p:grpSp>
        <p:nvGrpSpPr>
          <p:cNvPr id="907" name="Group 906">
            <a:extLst>
              <a:ext uri="{FF2B5EF4-FFF2-40B4-BE49-F238E27FC236}">
                <a16:creationId xmlns:a16="http://schemas.microsoft.com/office/drawing/2014/main" id="{65B57DDC-46DD-1992-9B9F-BE4B5EED1E65}"/>
              </a:ext>
            </a:extLst>
          </p:cNvPr>
          <p:cNvGrpSpPr/>
          <p:nvPr/>
        </p:nvGrpSpPr>
        <p:grpSpPr>
          <a:xfrm rot="14522375">
            <a:off x="9014652" y="5479717"/>
            <a:ext cx="106471" cy="169337"/>
            <a:chOff x="1781040" y="3052066"/>
            <a:chExt cx="141719" cy="225394"/>
          </a:xfrm>
        </p:grpSpPr>
        <p:sp>
          <p:nvSpPr>
            <p:cNvPr id="908" name="Rectangle 907">
              <a:extLst>
                <a:ext uri="{FF2B5EF4-FFF2-40B4-BE49-F238E27FC236}">
                  <a16:creationId xmlns:a16="http://schemas.microsoft.com/office/drawing/2014/main" id="{5D13171B-3710-8175-0F5A-DB7606F87282}"/>
                </a:ext>
              </a:extLst>
            </p:cNvPr>
            <p:cNvSpPr/>
            <p:nvPr/>
          </p:nvSpPr>
          <p:spPr bwMode="gray">
            <a:xfrm rot="18025869">
              <a:off x="1803309" y="3093562"/>
              <a:ext cx="160946" cy="7795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 w="25400" algn="ctr">
              <a:noFill/>
              <a:miter lim="800000"/>
              <a:headEnd/>
              <a:tailEnd/>
            </a:ln>
          </p:spPr>
          <p:txBody>
            <a:bodyPr lIns="162381" tIns="129904" rIns="162381" bIns="129904" rtlCol="0" anchor="t"/>
            <a:lstStyle/>
            <a:p>
              <a:pPr marL="0" marR="0" lvl="0" indent="0" algn="l" defTabSz="90203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108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909" name="Rectangle 157">
              <a:extLst>
                <a:ext uri="{FF2B5EF4-FFF2-40B4-BE49-F238E27FC236}">
                  <a16:creationId xmlns:a16="http://schemas.microsoft.com/office/drawing/2014/main" id="{5E9B3B98-F4AF-ABC1-5859-97F0190CA3E2}"/>
                </a:ext>
              </a:extLst>
            </p:cNvPr>
            <p:cNvSpPr/>
            <p:nvPr/>
          </p:nvSpPr>
          <p:spPr bwMode="gray">
            <a:xfrm rot="15300000">
              <a:off x="1781040" y="3208041"/>
              <a:ext cx="69419" cy="69419"/>
            </a:xfrm>
            <a:custGeom>
              <a:avLst/>
              <a:gdLst>
                <a:gd name="connsiteX0" fmla="*/ 0 w 904351"/>
                <a:gd name="connsiteY0" fmla="*/ 0 h 904351"/>
                <a:gd name="connsiteX1" fmla="*/ 904351 w 904351"/>
                <a:gd name="connsiteY1" fmla="*/ 0 h 904351"/>
                <a:gd name="connsiteX2" fmla="*/ 904351 w 904351"/>
                <a:gd name="connsiteY2" fmla="*/ 904351 h 904351"/>
                <a:gd name="connsiteX3" fmla="*/ 0 w 904351"/>
                <a:gd name="connsiteY3" fmla="*/ 904351 h 904351"/>
                <a:gd name="connsiteX4" fmla="*/ 0 w 904351"/>
                <a:gd name="connsiteY4" fmla="*/ 0 h 904351"/>
                <a:gd name="connsiteX0" fmla="*/ 0 w 904351"/>
                <a:gd name="connsiteY0" fmla="*/ 0 h 904351"/>
                <a:gd name="connsiteX1" fmla="*/ 904351 w 904351"/>
                <a:gd name="connsiteY1" fmla="*/ 0 h 904351"/>
                <a:gd name="connsiteX2" fmla="*/ 904351 w 904351"/>
                <a:gd name="connsiteY2" fmla="*/ 904351 h 904351"/>
                <a:gd name="connsiteX3" fmla="*/ 0 w 904351"/>
                <a:gd name="connsiteY3" fmla="*/ 904351 h 904351"/>
                <a:gd name="connsiteX4" fmla="*/ 91440 w 904351"/>
                <a:gd name="connsiteY4" fmla="*/ 91440 h 904351"/>
                <a:gd name="connsiteX0" fmla="*/ 0 w 904351"/>
                <a:gd name="connsiteY0" fmla="*/ 0 h 904351"/>
                <a:gd name="connsiteX1" fmla="*/ 904351 w 904351"/>
                <a:gd name="connsiteY1" fmla="*/ 0 h 904351"/>
                <a:gd name="connsiteX2" fmla="*/ 904351 w 904351"/>
                <a:gd name="connsiteY2" fmla="*/ 904351 h 904351"/>
                <a:gd name="connsiteX3" fmla="*/ 0 w 904351"/>
                <a:gd name="connsiteY3" fmla="*/ 904351 h 904351"/>
                <a:gd name="connsiteX0" fmla="*/ 904351 w 904351"/>
                <a:gd name="connsiteY0" fmla="*/ 0 h 904351"/>
                <a:gd name="connsiteX1" fmla="*/ 904351 w 904351"/>
                <a:gd name="connsiteY1" fmla="*/ 904351 h 904351"/>
                <a:gd name="connsiteX2" fmla="*/ 0 w 904351"/>
                <a:gd name="connsiteY2" fmla="*/ 904351 h 90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4351" h="904351">
                  <a:moveTo>
                    <a:pt x="904351" y="0"/>
                  </a:moveTo>
                  <a:lnTo>
                    <a:pt x="904351" y="904351"/>
                  </a:lnTo>
                  <a:lnTo>
                    <a:pt x="0" y="904351"/>
                  </a:lnTo>
                </a:path>
              </a:pathLst>
            </a:custGeom>
            <a:noFill/>
            <a:ln w="11430" cap="rnd" algn="ctr">
              <a:gradFill>
                <a:gsLst>
                  <a:gs pos="0">
                    <a:srgbClr val="89D1FF"/>
                  </a:gs>
                  <a:gs pos="100000">
                    <a:srgbClr val="1B90FF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lIns="162381" tIns="129904" rIns="162381" bIns="129904" rtlCol="0" anchor="t"/>
            <a:lstStyle/>
            <a:p>
              <a:pPr marL="0" marR="0" lvl="0" indent="0" algn="l" defTabSz="90203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108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31" name="Rectangle 930">
            <a:extLst>
              <a:ext uri="{FF2B5EF4-FFF2-40B4-BE49-F238E27FC236}">
                <a16:creationId xmlns:a16="http://schemas.microsoft.com/office/drawing/2014/main" id="{16FAA919-F74E-0A12-9494-0420BCC522BE}"/>
              </a:ext>
            </a:extLst>
          </p:cNvPr>
          <p:cNvSpPr/>
          <p:nvPr/>
        </p:nvSpPr>
        <p:spPr bwMode="gray">
          <a:xfrm rot="5400000">
            <a:off x="9588072" y="3198674"/>
            <a:ext cx="120917" cy="5856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25400" algn="ctr">
            <a:noFill/>
            <a:miter lim="800000"/>
            <a:headEnd/>
            <a:tailEnd/>
          </a:ln>
        </p:spPr>
        <p:txBody>
          <a:bodyPr lIns="162381" tIns="129904" rIns="162381" bIns="129904" rtlCol="0" anchor="t"/>
          <a:lstStyle/>
          <a:p>
            <a:pPr marL="0" marR="0" lvl="0" indent="0" algn="l" defTabSz="90203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0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932" name="Rectangle 157">
            <a:extLst>
              <a:ext uri="{FF2B5EF4-FFF2-40B4-BE49-F238E27FC236}">
                <a16:creationId xmlns:a16="http://schemas.microsoft.com/office/drawing/2014/main" id="{859BE658-05D1-C282-779E-CC0F8637B829}"/>
              </a:ext>
            </a:extLst>
          </p:cNvPr>
          <p:cNvSpPr/>
          <p:nvPr/>
        </p:nvSpPr>
        <p:spPr bwMode="gray">
          <a:xfrm rot="2514581">
            <a:off x="9628880" y="3112889"/>
            <a:ext cx="52153" cy="52153"/>
          </a:xfrm>
          <a:custGeom>
            <a:avLst/>
            <a:gdLst>
              <a:gd name="connsiteX0" fmla="*/ 0 w 904351"/>
              <a:gd name="connsiteY0" fmla="*/ 0 h 904351"/>
              <a:gd name="connsiteX1" fmla="*/ 904351 w 904351"/>
              <a:gd name="connsiteY1" fmla="*/ 0 h 904351"/>
              <a:gd name="connsiteX2" fmla="*/ 904351 w 904351"/>
              <a:gd name="connsiteY2" fmla="*/ 904351 h 904351"/>
              <a:gd name="connsiteX3" fmla="*/ 0 w 904351"/>
              <a:gd name="connsiteY3" fmla="*/ 904351 h 904351"/>
              <a:gd name="connsiteX4" fmla="*/ 0 w 904351"/>
              <a:gd name="connsiteY4" fmla="*/ 0 h 904351"/>
              <a:gd name="connsiteX0" fmla="*/ 0 w 904351"/>
              <a:gd name="connsiteY0" fmla="*/ 0 h 904351"/>
              <a:gd name="connsiteX1" fmla="*/ 904351 w 904351"/>
              <a:gd name="connsiteY1" fmla="*/ 0 h 904351"/>
              <a:gd name="connsiteX2" fmla="*/ 904351 w 904351"/>
              <a:gd name="connsiteY2" fmla="*/ 904351 h 904351"/>
              <a:gd name="connsiteX3" fmla="*/ 0 w 904351"/>
              <a:gd name="connsiteY3" fmla="*/ 904351 h 904351"/>
              <a:gd name="connsiteX4" fmla="*/ 91440 w 904351"/>
              <a:gd name="connsiteY4" fmla="*/ 91440 h 904351"/>
              <a:gd name="connsiteX0" fmla="*/ 0 w 904351"/>
              <a:gd name="connsiteY0" fmla="*/ 0 h 904351"/>
              <a:gd name="connsiteX1" fmla="*/ 904351 w 904351"/>
              <a:gd name="connsiteY1" fmla="*/ 0 h 904351"/>
              <a:gd name="connsiteX2" fmla="*/ 904351 w 904351"/>
              <a:gd name="connsiteY2" fmla="*/ 904351 h 904351"/>
              <a:gd name="connsiteX3" fmla="*/ 0 w 904351"/>
              <a:gd name="connsiteY3" fmla="*/ 904351 h 904351"/>
              <a:gd name="connsiteX0" fmla="*/ 904351 w 904351"/>
              <a:gd name="connsiteY0" fmla="*/ 0 h 904351"/>
              <a:gd name="connsiteX1" fmla="*/ 904351 w 904351"/>
              <a:gd name="connsiteY1" fmla="*/ 904351 h 904351"/>
              <a:gd name="connsiteX2" fmla="*/ 0 w 904351"/>
              <a:gd name="connsiteY2" fmla="*/ 904351 h 90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4351" h="904351">
                <a:moveTo>
                  <a:pt x="904351" y="0"/>
                </a:moveTo>
                <a:lnTo>
                  <a:pt x="904351" y="904351"/>
                </a:lnTo>
                <a:lnTo>
                  <a:pt x="0" y="904351"/>
                </a:lnTo>
              </a:path>
            </a:pathLst>
          </a:custGeom>
          <a:noFill/>
          <a:ln w="11430" cap="rnd" algn="ctr">
            <a:gradFill>
              <a:gsLst>
                <a:gs pos="0">
                  <a:srgbClr val="89D1FF"/>
                </a:gs>
                <a:gs pos="100000">
                  <a:srgbClr val="1B90FF"/>
                </a:gs>
              </a:gsLst>
              <a:lin ang="5400000" scaled="1"/>
            </a:gradFill>
            <a:round/>
            <a:headEnd/>
            <a:tailEnd/>
          </a:ln>
        </p:spPr>
        <p:txBody>
          <a:bodyPr lIns="162381" tIns="129904" rIns="162381" bIns="129904" rtlCol="0" anchor="t"/>
          <a:lstStyle/>
          <a:p>
            <a:pPr marL="0" marR="0" lvl="0" indent="0" algn="l" defTabSz="90203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0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33" name="Rectangle 932">
            <a:extLst>
              <a:ext uri="{FF2B5EF4-FFF2-40B4-BE49-F238E27FC236}">
                <a16:creationId xmlns:a16="http://schemas.microsoft.com/office/drawing/2014/main" id="{35869EB4-9E5B-5042-01D4-6F93B1A937E2}"/>
              </a:ext>
            </a:extLst>
          </p:cNvPr>
          <p:cNvSpPr/>
          <p:nvPr/>
        </p:nvSpPr>
        <p:spPr bwMode="gray">
          <a:xfrm rot="16107478">
            <a:off x="953203" y="5078804"/>
            <a:ext cx="120917" cy="5856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25400" algn="ctr">
            <a:noFill/>
            <a:miter lim="800000"/>
            <a:headEnd/>
            <a:tailEnd/>
          </a:ln>
        </p:spPr>
        <p:txBody>
          <a:bodyPr lIns="162381" tIns="129904" rIns="162381" bIns="129904" rtlCol="0" anchor="t"/>
          <a:lstStyle/>
          <a:p>
            <a:pPr marL="0" marR="0" lvl="0" indent="0" algn="l" defTabSz="90203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0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934" name="Rectangle 157">
            <a:extLst>
              <a:ext uri="{FF2B5EF4-FFF2-40B4-BE49-F238E27FC236}">
                <a16:creationId xmlns:a16="http://schemas.microsoft.com/office/drawing/2014/main" id="{0E81E804-02B5-74FC-9D0A-717F01903CD9}"/>
              </a:ext>
            </a:extLst>
          </p:cNvPr>
          <p:cNvSpPr/>
          <p:nvPr/>
        </p:nvSpPr>
        <p:spPr bwMode="gray">
          <a:xfrm rot="13381609">
            <a:off x="984370" y="5179596"/>
            <a:ext cx="52153" cy="52153"/>
          </a:xfrm>
          <a:custGeom>
            <a:avLst/>
            <a:gdLst>
              <a:gd name="connsiteX0" fmla="*/ 0 w 904351"/>
              <a:gd name="connsiteY0" fmla="*/ 0 h 904351"/>
              <a:gd name="connsiteX1" fmla="*/ 904351 w 904351"/>
              <a:gd name="connsiteY1" fmla="*/ 0 h 904351"/>
              <a:gd name="connsiteX2" fmla="*/ 904351 w 904351"/>
              <a:gd name="connsiteY2" fmla="*/ 904351 h 904351"/>
              <a:gd name="connsiteX3" fmla="*/ 0 w 904351"/>
              <a:gd name="connsiteY3" fmla="*/ 904351 h 904351"/>
              <a:gd name="connsiteX4" fmla="*/ 0 w 904351"/>
              <a:gd name="connsiteY4" fmla="*/ 0 h 904351"/>
              <a:gd name="connsiteX0" fmla="*/ 0 w 904351"/>
              <a:gd name="connsiteY0" fmla="*/ 0 h 904351"/>
              <a:gd name="connsiteX1" fmla="*/ 904351 w 904351"/>
              <a:gd name="connsiteY1" fmla="*/ 0 h 904351"/>
              <a:gd name="connsiteX2" fmla="*/ 904351 w 904351"/>
              <a:gd name="connsiteY2" fmla="*/ 904351 h 904351"/>
              <a:gd name="connsiteX3" fmla="*/ 0 w 904351"/>
              <a:gd name="connsiteY3" fmla="*/ 904351 h 904351"/>
              <a:gd name="connsiteX4" fmla="*/ 91440 w 904351"/>
              <a:gd name="connsiteY4" fmla="*/ 91440 h 904351"/>
              <a:gd name="connsiteX0" fmla="*/ 0 w 904351"/>
              <a:gd name="connsiteY0" fmla="*/ 0 h 904351"/>
              <a:gd name="connsiteX1" fmla="*/ 904351 w 904351"/>
              <a:gd name="connsiteY1" fmla="*/ 0 h 904351"/>
              <a:gd name="connsiteX2" fmla="*/ 904351 w 904351"/>
              <a:gd name="connsiteY2" fmla="*/ 904351 h 904351"/>
              <a:gd name="connsiteX3" fmla="*/ 0 w 904351"/>
              <a:gd name="connsiteY3" fmla="*/ 904351 h 904351"/>
              <a:gd name="connsiteX0" fmla="*/ 904351 w 904351"/>
              <a:gd name="connsiteY0" fmla="*/ 0 h 904351"/>
              <a:gd name="connsiteX1" fmla="*/ 904351 w 904351"/>
              <a:gd name="connsiteY1" fmla="*/ 904351 h 904351"/>
              <a:gd name="connsiteX2" fmla="*/ 0 w 904351"/>
              <a:gd name="connsiteY2" fmla="*/ 904351 h 90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4351" h="904351">
                <a:moveTo>
                  <a:pt x="904351" y="0"/>
                </a:moveTo>
                <a:lnTo>
                  <a:pt x="904351" y="904351"/>
                </a:lnTo>
                <a:lnTo>
                  <a:pt x="0" y="904351"/>
                </a:lnTo>
              </a:path>
            </a:pathLst>
          </a:custGeom>
          <a:noFill/>
          <a:ln w="11430" cap="rnd" algn="ctr">
            <a:gradFill>
              <a:gsLst>
                <a:gs pos="0">
                  <a:srgbClr val="89D1FF"/>
                </a:gs>
                <a:gs pos="100000">
                  <a:srgbClr val="1B90FF"/>
                </a:gs>
              </a:gsLst>
              <a:lin ang="5400000" scaled="1"/>
            </a:gradFill>
            <a:round/>
            <a:headEnd/>
            <a:tailEnd/>
          </a:ln>
        </p:spPr>
        <p:txBody>
          <a:bodyPr lIns="162381" tIns="129904" rIns="162381" bIns="129904" rtlCol="0" anchor="t"/>
          <a:lstStyle/>
          <a:p>
            <a:pPr marL="0" marR="0" lvl="0" indent="0" algn="l" defTabSz="90203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0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109E839B-BFDD-9CE9-06E3-63A4C8E7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8380" y="46526"/>
          <a:ext cx="341" cy="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09E839B-BFDD-9CE9-06E3-63A4C8E7D5DD}"/>
                          </a:ext>
                          <a:ext uri="{C183D7F6-B498-43B3-948B-1728B52AA6E4}">
                            <adec:decorative xmlns:adec="http://schemas.microsoft.com/office/drawing/2017/decorative" val="1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0" y="46526"/>
                        <a:ext cx="341" cy="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0" name="Rectangle 939">
            <a:extLst>
              <a:ext uri="{FF2B5EF4-FFF2-40B4-BE49-F238E27FC236}">
                <a16:creationId xmlns:a16="http://schemas.microsoft.com/office/drawing/2014/main" id="{39149460-EE0C-14DE-6BA6-1D9A45A45C99}"/>
              </a:ext>
            </a:extLst>
          </p:cNvPr>
          <p:cNvSpPr/>
          <p:nvPr/>
        </p:nvSpPr>
        <p:spPr bwMode="auto">
          <a:xfrm>
            <a:off x="9886717" y="2493878"/>
            <a:ext cx="2043291" cy="5076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87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144A"/>
                    </a:gs>
                  </a:gsLst>
                  <a:lin ang="5400000" scaled="1"/>
                </a:gradFill>
                <a:effectLst/>
                <a:uLnTx/>
                <a:uFillTx/>
                <a:latin typeface="72 Brand Medium"/>
                <a:ea typeface="+mn-lt"/>
                <a:cs typeface="+mn-lt"/>
              </a:rPr>
              <a:t>Start quickly</a:t>
            </a:r>
          </a:p>
          <a:p>
            <a:pPr marL="0" marR="0" lvl="0" indent="0" algn="l" defTabSz="10874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144A"/>
                    </a:gs>
                    <a:gs pos="100000">
                      <a:srgbClr val="00144A"/>
                    </a:gs>
                  </a:gsLst>
                  <a:lin ang="2700000" scaled="1"/>
                </a:gradFill>
                <a:effectLst/>
                <a:uLnTx/>
                <a:uFillTx/>
                <a:latin typeface="72 Brand"/>
                <a:ea typeface="+mn-ea"/>
                <a:cs typeface="72"/>
              </a:rPr>
              <a:t>with AI and pre-built solutions</a:t>
            </a:r>
          </a:p>
        </p:txBody>
      </p:sp>
      <p:sp>
        <p:nvSpPr>
          <p:cNvPr id="941" name="Rectangle 940">
            <a:extLst>
              <a:ext uri="{FF2B5EF4-FFF2-40B4-BE49-F238E27FC236}">
                <a16:creationId xmlns:a16="http://schemas.microsoft.com/office/drawing/2014/main" id="{98B78EDB-3E84-3AD1-3135-430AF8F58FEC}"/>
              </a:ext>
            </a:extLst>
          </p:cNvPr>
          <p:cNvSpPr/>
          <p:nvPr/>
        </p:nvSpPr>
        <p:spPr bwMode="auto">
          <a:xfrm>
            <a:off x="9939723" y="3477494"/>
            <a:ext cx="2367544" cy="6923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87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144A"/>
                    </a:gs>
                  </a:gsLst>
                  <a:lin ang="5400000" scaled="1"/>
                </a:gradFill>
                <a:effectLst/>
                <a:uLnTx/>
                <a:uFillTx/>
                <a:latin typeface="72 Brand Medium"/>
                <a:ea typeface="+mn-lt"/>
                <a:cs typeface="+mn-lt"/>
              </a:rPr>
              <a:t>Deliver faster</a:t>
            </a:r>
          </a:p>
          <a:p>
            <a:pPr marL="0" marR="0" lvl="0" indent="0" algn="l" defTabSz="1087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144A"/>
                    </a:gs>
                    <a:gs pos="100000">
                      <a:srgbClr val="00144A"/>
                    </a:gs>
                  </a:gsLst>
                  <a:lin ang="2700000" scaled="1"/>
                </a:gradFill>
                <a:effectLst/>
                <a:uLnTx/>
                <a:uFillTx/>
                <a:latin typeface="72 Brand"/>
                <a:ea typeface="+mn-ea"/>
                <a:cs typeface="72"/>
              </a:rPr>
              <a:t>with tools for every role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144A"/>
                    </a:gs>
                  </a:gsLst>
                  <a:lin ang="5400000" scaled="1"/>
                </a:gradFill>
                <a:effectLst/>
                <a:uLnTx/>
                <a:uFillTx/>
                <a:latin typeface="72 Brand"/>
                <a:ea typeface="+mn-lt"/>
                <a:cs typeface="+mn-lt"/>
              </a:rPr>
            </a:br>
            <a:endParaRPr kumimoji="0" lang="en-US" sz="12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00000"/>
                  </a:gs>
                  <a:gs pos="100000">
                    <a:srgbClr val="00144A"/>
                  </a:gs>
                </a:gsLst>
                <a:lin ang="5400000" scaled="1"/>
              </a:gradFill>
              <a:effectLst/>
              <a:uLnTx/>
              <a:uFillTx/>
              <a:latin typeface="72 Brand"/>
              <a:ea typeface="+mn-lt"/>
              <a:cs typeface="+mn-lt"/>
            </a:endParaRPr>
          </a:p>
        </p:txBody>
      </p:sp>
      <p:sp>
        <p:nvSpPr>
          <p:cNvPr id="942" name="Rectangle 941">
            <a:extLst>
              <a:ext uri="{FF2B5EF4-FFF2-40B4-BE49-F238E27FC236}">
                <a16:creationId xmlns:a16="http://schemas.microsoft.com/office/drawing/2014/main" id="{11475046-C5E6-6CDF-C969-4F7C162D74C9}"/>
              </a:ext>
            </a:extLst>
          </p:cNvPr>
          <p:cNvSpPr/>
          <p:nvPr/>
        </p:nvSpPr>
        <p:spPr bwMode="auto">
          <a:xfrm>
            <a:off x="9909605" y="4506679"/>
            <a:ext cx="1754077" cy="6923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87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144A"/>
                    </a:gs>
                  </a:gsLst>
                  <a:lin ang="5400000" scaled="1"/>
                </a:gradFill>
                <a:effectLst/>
                <a:uLnTx/>
                <a:uFillTx/>
                <a:latin typeface="72 Brand Medium"/>
                <a:ea typeface="+mn-lt"/>
                <a:cs typeface="+mn-lt"/>
              </a:rPr>
              <a:t>Fully integrated</a:t>
            </a:r>
          </a:p>
          <a:p>
            <a:pPr marL="0" marR="0" lvl="0" indent="0" algn="l" defTabSz="1087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144A"/>
                    </a:gs>
                  </a:gsLst>
                  <a:lin ang="5400000" scaled="1"/>
                </a:gradFill>
                <a:effectLst/>
                <a:uLnTx/>
                <a:uFillTx/>
                <a:latin typeface="72 Brand"/>
                <a:ea typeface="+mn-lt"/>
                <a:cs typeface="+mn-lt"/>
              </a:rPr>
              <a:t>with SAP Business Suite and non-SAP applications </a:t>
            </a:r>
          </a:p>
        </p:txBody>
      </p:sp>
      <p:grpSp>
        <p:nvGrpSpPr>
          <p:cNvPr id="1826" name="Group 1825">
            <a:extLst>
              <a:ext uri="{FF2B5EF4-FFF2-40B4-BE49-F238E27FC236}">
                <a16:creationId xmlns:a16="http://schemas.microsoft.com/office/drawing/2014/main" id="{AFA652A4-4F9A-399D-4B31-0B837B8E9C01}"/>
              </a:ext>
            </a:extLst>
          </p:cNvPr>
          <p:cNvGrpSpPr/>
          <p:nvPr/>
        </p:nvGrpSpPr>
        <p:grpSpPr>
          <a:xfrm>
            <a:off x="6031698" y="5396255"/>
            <a:ext cx="1437153" cy="328280"/>
            <a:chOff x="6541741" y="5481451"/>
            <a:chExt cx="1437527" cy="328365"/>
          </a:xfrm>
        </p:grpSpPr>
        <p:sp>
          <p:nvSpPr>
            <p:cNvPr id="23" name="Rectangle: Rounded Corners 29">
              <a:extLst>
                <a:ext uri="{FF2B5EF4-FFF2-40B4-BE49-F238E27FC236}">
                  <a16:creationId xmlns:a16="http://schemas.microsoft.com/office/drawing/2014/main" id="{6ED8F066-8B6A-4D81-B0BD-F98912404440}"/>
                </a:ext>
              </a:extLst>
            </p:cNvPr>
            <p:cNvSpPr/>
            <p:nvPr/>
          </p:nvSpPr>
          <p:spPr bwMode="auto">
            <a:xfrm>
              <a:off x="6541741" y="5481451"/>
              <a:ext cx="1437527" cy="3283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BF8FF"/>
                </a:gs>
              </a:gsLst>
              <a:lin ang="2700000" scaled="1"/>
              <a:tileRect/>
            </a:gradFill>
            <a:ln w="12700">
              <a:noFill/>
              <a:headEnd type="none" w="med" len="med"/>
              <a:tailEnd type="none" w="med" len="med"/>
            </a:ln>
            <a:effectLst>
              <a:outerShdw blurRad="508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5475" tIns="146076" rIns="182594" bIns="1460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098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B90FF">
                      <a:lumMod val="75000"/>
                    </a:srgbClr>
                  </a:solidFill>
                  <a:effectLst/>
                  <a:uLnTx/>
                  <a:uFillTx/>
                  <a:latin typeface="72 Brand Medium" panose="020B0604030603020204" pitchFamily="34" charset="0"/>
                  <a:ea typeface="+mn-ea"/>
                  <a:cs typeface="72" panose="020B0503030000000003" pitchFamily="34" charset="0"/>
                </a:rPr>
                <a:t>Business AI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07ACAB4D-060D-90C4-0E77-BD4CFD4DB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4588" y="5585530"/>
              <a:ext cx="139971" cy="139971"/>
            </a:xfrm>
            <a:prstGeom prst="rect">
              <a:avLst/>
            </a:prstGeom>
          </p:spPr>
        </p:pic>
      </p:grpSp>
      <p:grpSp>
        <p:nvGrpSpPr>
          <p:cNvPr id="1827" name="Group 1826">
            <a:extLst>
              <a:ext uri="{FF2B5EF4-FFF2-40B4-BE49-F238E27FC236}">
                <a16:creationId xmlns:a16="http://schemas.microsoft.com/office/drawing/2014/main" id="{A352FBF4-3BC8-5578-CC31-443334D8882F}"/>
              </a:ext>
            </a:extLst>
          </p:cNvPr>
          <p:cNvGrpSpPr/>
          <p:nvPr/>
        </p:nvGrpSpPr>
        <p:grpSpPr>
          <a:xfrm>
            <a:off x="2619633" y="5387656"/>
            <a:ext cx="1437153" cy="328280"/>
            <a:chOff x="2038531" y="5481451"/>
            <a:chExt cx="1437527" cy="328365"/>
          </a:xfrm>
        </p:grpSpPr>
        <p:sp>
          <p:nvSpPr>
            <p:cNvPr id="26" name="Rectangle: Rounded Corners 29">
              <a:extLst>
                <a:ext uri="{FF2B5EF4-FFF2-40B4-BE49-F238E27FC236}">
                  <a16:creationId xmlns:a16="http://schemas.microsoft.com/office/drawing/2014/main" id="{E78AD6C1-136D-E92B-88A6-48BD4F2C0F28}"/>
                </a:ext>
              </a:extLst>
            </p:cNvPr>
            <p:cNvSpPr/>
            <p:nvPr/>
          </p:nvSpPr>
          <p:spPr bwMode="auto">
            <a:xfrm>
              <a:off x="2038531" y="5481451"/>
              <a:ext cx="1437527" cy="3283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BF8FF"/>
                </a:gs>
              </a:gsLst>
              <a:lin ang="2700000" scaled="1"/>
              <a:tileRect/>
            </a:gradFill>
            <a:ln w="12700">
              <a:noFill/>
              <a:headEnd type="none" w="med" len="med"/>
              <a:tailEnd type="none" w="med" len="med"/>
            </a:ln>
            <a:effectLst>
              <a:outerShdw blurRad="508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5475" tIns="146076" rIns="182594" bIns="1460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098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B90FF">
                      <a:lumMod val="75000"/>
                    </a:srgbClr>
                  </a:solidFill>
                  <a:effectLst/>
                  <a:uLnTx/>
                  <a:uFillTx/>
                  <a:latin typeface="72 Brand Medium" panose="020B0604030603020204" pitchFamily="34" charset="0"/>
                  <a:ea typeface="+mn-ea"/>
                  <a:cs typeface="72" panose="020B0503030000000003" pitchFamily="34" charset="0"/>
                </a:rPr>
                <a:t>Apps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15BE4D4-3190-37A3-7560-A0648CD5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3722" y="5543312"/>
              <a:ext cx="198553" cy="224406"/>
            </a:xfrm>
            <a:prstGeom prst="rect">
              <a:avLst/>
            </a:prstGeom>
          </p:spPr>
        </p:pic>
      </p:grpSp>
      <p:grpSp>
        <p:nvGrpSpPr>
          <p:cNvPr id="1825" name="Group 1824">
            <a:extLst>
              <a:ext uri="{FF2B5EF4-FFF2-40B4-BE49-F238E27FC236}">
                <a16:creationId xmlns:a16="http://schemas.microsoft.com/office/drawing/2014/main" id="{DA77FFA8-D3CE-D55E-0E63-EE08633FB4D7}"/>
              </a:ext>
            </a:extLst>
          </p:cNvPr>
          <p:cNvGrpSpPr/>
          <p:nvPr/>
        </p:nvGrpSpPr>
        <p:grpSpPr>
          <a:xfrm>
            <a:off x="4307963" y="5397535"/>
            <a:ext cx="1437153" cy="328280"/>
            <a:chOff x="4290136" y="5481451"/>
            <a:chExt cx="1437527" cy="328365"/>
          </a:xfrm>
        </p:grpSpPr>
        <p:sp>
          <p:nvSpPr>
            <p:cNvPr id="24" name="Rectangle: Rounded Corners 29">
              <a:extLst>
                <a:ext uri="{FF2B5EF4-FFF2-40B4-BE49-F238E27FC236}">
                  <a16:creationId xmlns:a16="http://schemas.microsoft.com/office/drawing/2014/main" id="{1E2DE90E-F4C9-225D-A5A9-58556AC1B0B4}"/>
                </a:ext>
              </a:extLst>
            </p:cNvPr>
            <p:cNvSpPr/>
            <p:nvPr/>
          </p:nvSpPr>
          <p:spPr bwMode="auto">
            <a:xfrm>
              <a:off x="4290136" y="5481451"/>
              <a:ext cx="1437527" cy="3283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BF8FF"/>
                </a:gs>
              </a:gsLst>
              <a:lin ang="2700000" scaled="1"/>
              <a:tileRect/>
            </a:gradFill>
            <a:ln w="12700">
              <a:noFill/>
              <a:headEnd type="none" w="med" len="med"/>
              <a:tailEnd type="none" w="med" len="med"/>
            </a:ln>
            <a:effectLst>
              <a:outerShdw blurRad="508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5475" tIns="146076" rIns="182594" bIns="1460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098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B90FF">
                      <a:lumMod val="75000"/>
                    </a:srgbClr>
                  </a:solidFill>
                  <a:effectLst/>
                  <a:uLnTx/>
                  <a:uFillTx/>
                  <a:latin typeface="72 Brand Medium" panose="020B0604030603020204" pitchFamily="34" charset="0"/>
                  <a:ea typeface="+mn-ea"/>
                  <a:cs typeface="72" panose="020B0503030000000003" pitchFamily="34" charset="0"/>
                </a:rPr>
                <a:t>Data</a:t>
              </a:r>
            </a:p>
          </p:txBody>
        </p:sp>
        <p:grpSp>
          <p:nvGrpSpPr>
            <p:cNvPr id="1792" name="Group 1791">
              <a:extLst>
                <a:ext uri="{FF2B5EF4-FFF2-40B4-BE49-F238E27FC236}">
                  <a16:creationId xmlns:a16="http://schemas.microsoft.com/office/drawing/2014/main" id="{E67A9208-D6D2-5881-9676-565C06CB54D6}"/>
                </a:ext>
              </a:extLst>
            </p:cNvPr>
            <p:cNvGrpSpPr/>
            <p:nvPr/>
          </p:nvGrpSpPr>
          <p:grpSpPr>
            <a:xfrm>
              <a:off x="4469221" y="5543307"/>
              <a:ext cx="266370" cy="214799"/>
              <a:chOff x="4756139" y="4619006"/>
              <a:chExt cx="1028699" cy="789874"/>
            </a:xfrm>
          </p:grpSpPr>
          <p:grpSp>
            <p:nvGrpSpPr>
              <p:cNvPr id="1817" name="Group 1816">
                <a:extLst>
                  <a:ext uri="{FF2B5EF4-FFF2-40B4-BE49-F238E27FC236}">
                    <a16:creationId xmlns:a16="http://schemas.microsoft.com/office/drawing/2014/main" id="{2F12B953-2646-687D-9758-ACC43CEFE484}"/>
                  </a:ext>
                </a:extLst>
              </p:cNvPr>
              <p:cNvGrpSpPr/>
              <p:nvPr/>
            </p:nvGrpSpPr>
            <p:grpSpPr>
              <a:xfrm>
                <a:off x="4756139" y="4619006"/>
                <a:ext cx="1028699" cy="611027"/>
                <a:chOff x="4756139" y="4669012"/>
                <a:chExt cx="1028699" cy="611027"/>
              </a:xfrm>
            </p:grpSpPr>
            <p:sp>
              <p:nvSpPr>
                <p:cNvPr id="1820" name="Rectangle: Rounded Corners 2162">
                  <a:extLst>
                    <a:ext uri="{FF2B5EF4-FFF2-40B4-BE49-F238E27FC236}">
                      <a16:creationId xmlns:a16="http://schemas.microsoft.com/office/drawing/2014/main" id="{82D8FB66-949E-E3E6-EF5E-A9C724915282}"/>
                    </a:ext>
                  </a:extLst>
                </p:cNvPr>
                <p:cNvSpPr/>
                <p:nvPr/>
              </p:nvSpPr>
              <p:spPr bwMode="gray">
                <a:xfrm>
                  <a:off x="4756139" y="4669012"/>
                  <a:ext cx="1028699" cy="611027"/>
                </a:xfrm>
                <a:prstGeom prst="roundRect">
                  <a:avLst>
                    <a:gd name="adj" fmla="val 6313"/>
                  </a:avLst>
                </a:prstGeom>
                <a:noFill/>
                <a:ln w="9525" algn="ctr">
                  <a:solidFill>
                    <a:srgbClr val="7858FF"/>
                  </a:solidFill>
                  <a:miter lim="800000"/>
                  <a:headEnd/>
                  <a:tailEnd/>
                </a:ln>
              </p:spPr>
              <p:txBody>
                <a:bodyPr lIns="182784" tIns="146228" rIns="182784" bIns="146228" rtlCol="0" anchor="t"/>
                <a:lstStyle/>
                <a:p>
                  <a:pPr marL="0" marR="0" lvl="0" indent="0" algn="l" defTabSz="913852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72 Brand" pitchFamily="34" charset="-128"/>
                    <a:cs typeface="72 Brand" pitchFamily="34" charset="-128"/>
                  </a:endParaRPr>
                </a:p>
              </p:txBody>
            </p:sp>
            <p:grpSp>
              <p:nvGrpSpPr>
                <p:cNvPr id="1821" name="Group 1820">
                  <a:extLst>
                    <a:ext uri="{FF2B5EF4-FFF2-40B4-BE49-F238E27FC236}">
                      <a16:creationId xmlns:a16="http://schemas.microsoft.com/office/drawing/2014/main" id="{52838D9D-388C-B774-259D-1A690088C5CE}"/>
                    </a:ext>
                  </a:extLst>
                </p:cNvPr>
                <p:cNvGrpSpPr/>
                <p:nvPr/>
              </p:nvGrpSpPr>
              <p:grpSpPr>
                <a:xfrm>
                  <a:off x="4793457" y="4714872"/>
                  <a:ext cx="954086" cy="526336"/>
                  <a:chOff x="-1072701" y="2965434"/>
                  <a:chExt cx="6955525" cy="2273300"/>
                </a:xfrm>
              </p:grpSpPr>
              <p:sp>
                <p:nvSpPr>
                  <p:cNvPr id="1822" name="Rectangle 1821">
                    <a:extLst>
                      <a:ext uri="{FF2B5EF4-FFF2-40B4-BE49-F238E27FC236}">
                        <a16:creationId xmlns:a16="http://schemas.microsoft.com/office/drawing/2014/main" id="{2ED089DE-C661-47E9-A633-DED0FE8D6A07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-1072701" y="3727462"/>
                    <a:ext cx="6955525" cy="758820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rgbClr val="4DB1FF"/>
                      </a:gs>
                      <a:gs pos="0">
                        <a:srgbClr val="89D1FF"/>
                      </a:gs>
                    </a:gsLst>
                    <a:lin ang="2700000" scaled="1"/>
                    <a:tileRect/>
                  </a:gradFill>
                  <a:ln w="12700"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594" tIns="146076" rIns="182594" bIns="146076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1088776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98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00144A"/>
                          </a:gs>
                          <a:gs pos="100000">
                            <a:srgbClr val="00144A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72 Brand" panose="020B0504030603020204" pitchFamily="34" charset="0"/>
                      <a:ea typeface="+mn-ea"/>
                      <a:cs typeface="72" panose="020B0503030000000003" pitchFamily="34" charset="0"/>
                    </a:endParaRPr>
                  </a:p>
                </p:txBody>
              </p:sp>
              <p:sp>
                <p:nvSpPr>
                  <p:cNvPr id="1823" name="Rectangle: Top Corners Rounded 2164">
                    <a:extLst>
                      <a:ext uri="{FF2B5EF4-FFF2-40B4-BE49-F238E27FC236}">
                        <a16:creationId xmlns:a16="http://schemas.microsoft.com/office/drawing/2014/main" id="{17F47844-011E-C706-C514-7880BFEEFC5D}"/>
                      </a:ext>
                    </a:extLst>
                  </p:cNvPr>
                  <p:cNvSpPr/>
                  <p:nvPr/>
                </p:nvSpPr>
                <p:spPr bwMode="gray">
                  <a:xfrm flipV="1">
                    <a:off x="-1072701" y="4476737"/>
                    <a:ext cx="6955525" cy="761997"/>
                  </a:xfrm>
                  <a:prstGeom prst="round2SameRect">
                    <a:avLst/>
                  </a:prstGeom>
                  <a:gradFill flip="none" rotWithShape="1">
                    <a:gsLst>
                      <a:gs pos="100000">
                        <a:srgbClr val="89D1FF"/>
                      </a:gs>
                      <a:gs pos="0">
                        <a:srgbClr val="A6E0FF"/>
                      </a:gs>
                    </a:gsLst>
                    <a:lin ang="18900000" scaled="1"/>
                    <a:tileRect/>
                  </a:gradFill>
                  <a:ln w="12700"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594" tIns="146076" rIns="182594" bIns="146076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1088776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98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00144A"/>
                          </a:gs>
                          <a:gs pos="100000">
                            <a:srgbClr val="00144A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72 Brand" panose="020B0504030603020204" pitchFamily="34" charset="0"/>
                      <a:ea typeface="+mn-ea"/>
                      <a:cs typeface="72" panose="020B0503030000000003" pitchFamily="34" charset="0"/>
                    </a:endParaRPr>
                  </a:p>
                </p:txBody>
              </p:sp>
              <p:sp>
                <p:nvSpPr>
                  <p:cNvPr id="1824" name="Rectangle: Top Corners Rounded 2165">
                    <a:extLst>
                      <a:ext uri="{FF2B5EF4-FFF2-40B4-BE49-F238E27FC236}">
                        <a16:creationId xmlns:a16="http://schemas.microsoft.com/office/drawing/2014/main" id="{BED368AD-57B5-8B9F-45C8-E573780979F0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-1072701" y="2965434"/>
                    <a:ext cx="6955525" cy="761997"/>
                  </a:xfrm>
                  <a:prstGeom prst="round2SameRect">
                    <a:avLst/>
                  </a:prstGeom>
                  <a:solidFill>
                    <a:srgbClr val="0070F2"/>
                  </a:solidFill>
                  <a:ln w="12700"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594" tIns="146076" rIns="182594" bIns="146076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1088776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98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00144A"/>
                          </a:gs>
                          <a:gs pos="100000">
                            <a:srgbClr val="00144A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72 Brand" panose="020B0504030603020204" pitchFamily="34" charset="0"/>
                      <a:ea typeface="+mn-ea"/>
                      <a:cs typeface="72" panose="020B0503030000000003" pitchFamily="34" charset="0"/>
                    </a:endParaRPr>
                  </a:p>
                </p:txBody>
              </p:sp>
            </p:grpSp>
          </p:grpSp>
          <p:sp>
            <p:nvSpPr>
              <p:cNvPr id="1818" name="Rectangle: Rounded Corners 2172">
                <a:extLst>
                  <a:ext uri="{FF2B5EF4-FFF2-40B4-BE49-F238E27FC236}">
                    <a16:creationId xmlns:a16="http://schemas.microsoft.com/office/drawing/2014/main" id="{3601F801-9585-56CF-4303-CA27B0765661}"/>
                  </a:ext>
                </a:extLst>
              </p:cNvPr>
              <p:cNvSpPr/>
              <p:nvPr/>
            </p:nvSpPr>
            <p:spPr bwMode="gray">
              <a:xfrm>
                <a:off x="4890600" y="5286372"/>
                <a:ext cx="733911" cy="122508"/>
              </a:xfrm>
              <a:prstGeom prst="roundRect">
                <a:avLst>
                  <a:gd name="adj" fmla="val 12790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BF8FF"/>
                  </a:gs>
                </a:gsLst>
                <a:lin ang="2700000" scaled="1"/>
                <a:tileRect/>
              </a:gradFill>
              <a:ln w="12700">
                <a:noFill/>
                <a:headEnd type="none" w="med" len="med"/>
                <a:tailEnd type="none" w="med" len="med"/>
              </a:ln>
              <a:effectLst>
                <a:outerShdw blurRad="508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365380" tIns="146038" rIns="182546" bIns="1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07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D36FF"/>
                      </a:gs>
                      <a:gs pos="100000">
                        <a:srgbClr val="5D36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72 Brand Medium" panose="020B0604030603020204" pitchFamily="34" charset="0"/>
                  <a:ea typeface="+mn-ea"/>
                  <a:cs typeface="72" panose="020B0503030000000003" pitchFamily="34" charset="0"/>
                </a:endParaRPr>
              </a:p>
            </p:txBody>
          </p:sp>
          <p:cxnSp>
            <p:nvCxnSpPr>
              <p:cNvPr id="1819" name="Straight Connector 1818">
                <a:extLst>
                  <a:ext uri="{FF2B5EF4-FFF2-40B4-BE49-F238E27FC236}">
                    <a16:creationId xmlns:a16="http://schemas.microsoft.com/office/drawing/2014/main" id="{5D0D4515-1C72-45E5-8557-8D50A84356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5738" y="5222082"/>
                <a:ext cx="0" cy="133349"/>
              </a:xfrm>
              <a:prstGeom prst="line">
                <a:avLst/>
              </a:prstGeom>
              <a:ln w="9525">
                <a:gradFill flip="none" rotWithShape="1">
                  <a:gsLst>
                    <a:gs pos="0">
                      <a:srgbClr val="1B90FF">
                        <a:alpha val="0"/>
                      </a:srgbClr>
                    </a:gs>
                    <a:gs pos="85000">
                      <a:srgbClr val="1B90FF"/>
                    </a:gs>
                    <a:gs pos="19000">
                      <a:srgbClr val="1B90FF"/>
                    </a:gs>
                    <a:gs pos="100000">
                      <a:srgbClr val="1B90FF">
                        <a:alpha val="0"/>
                      </a:srgbClr>
                    </a:gs>
                  </a:gsLst>
                  <a:lin ang="5400000" scaled="1"/>
                  <a:tileRect/>
                </a:gra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6" name="TextBox 895">
            <a:extLst>
              <a:ext uri="{FF2B5EF4-FFF2-40B4-BE49-F238E27FC236}">
                <a16:creationId xmlns:a16="http://schemas.microsoft.com/office/drawing/2014/main" id="{1CF0E74E-934A-C67B-33F4-D49284985C2D}"/>
              </a:ext>
            </a:extLst>
          </p:cNvPr>
          <p:cNvSpPr txBox="1"/>
          <p:nvPr/>
        </p:nvSpPr>
        <p:spPr>
          <a:xfrm>
            <a:off x="3980371" y="2376990"/>
            <a:ext cx="2658620" cy="4800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1073731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7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 Medium"/>
                <a:ea typeface="72 Brand" pitchFamily="34" charset="-128"/>
                <a:cs typeface="72 Brand" pitchFamily="34" charset="-128"/>
              </a:rPr>
              <a:t>SAP Build</a:t>
            </a:r>
          </a:p>
        </p:txBody>
      </p:sp>
      <p:sp>
        <p:nvSpPr>
          <p:cNvPr id="897" name="TextBox 896">
            <a:extLst>
              <a:ext uri="{FF2B5EF4-FFF2-40B4-BE49-F238E27FC236}">
                <a16:creationId xmlns:a16="http://schemas.microsoft.com/office/drawing/2014/main" id="{9128F148-8E04-B658-10C4-D2DFFB353D8E}"/>
              </a:ext>
            </a:extLst>
          </p:cNvPr>
          <p:cNvSpPr txBox="1"/>
          <p:nvPr/>
        </p:nvSpPr>
        <p:spPr>
          <a:xfrm>
            <a:off x="831903" y="3191553"/>
            <a:ext cx="1265417" cy="4430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73731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72 Brand Medium"/>
                <a:ea typeface="72 Brand" pitchFamily="34" charset="-128"/>
                <a:cs typeface="72 Brand" pitchFamily="34" charset="-128"/>
              </a:rPr>
              <a:t>Unified</a:t>
            </a:r>
            <a:br>
              <a:rPr kumimoji="0" lang="en-US" sz="16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72 Brand Medium"/>
                <a:ea typeface="72 Brand" pitchFamily="34" charset="-128"/>
                <a:cs typeface="72 Brand" pitchFamily="34" charset="-128"/>
              </a:rPr>
            </a:b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72 Brand Medium"/>
                <a:ea typeface="72 Brand" pitchFamily="34" charset="-128"/>
                <a:cs typeface="72 Brand" pitchFamily="34" charset="-128"/>
              </a:rPr>
              <a:t>solution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CACA7D-81C6-3ECD-F1FA-8422A09C69F4}"/>
              </a:ext>
            </a:extLst>
          </p:cNvPr>
          <p:cNvCxnSpPr>
            <a:cxnSpLocks/>
          </p:cNvCxnSpPr>
          <p:nvPr/>
        </p:nvCxnSpPr>
        <p:spPr>
          <a:xfrm>
            <a:off x="9903647" y="3248087"/>
            <a:ext cx="1683055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7800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21594000" scaled="0"/>
            </a:gra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1C55DA-B6EA-29DB-B46B-25D3402D6527}"/>
              </a:ext>
            </a:extLst>
          </p:cNvPr>
          <p:cNvCxnSpPr>
            <a:cxnSpLocks/>
          </p:cNvCxnSpPr>
          <p:nvPr/>
        </p:nvCxnSpPr>
        <p:spPr>
          <a:xfrm>
            <a:off x="9886717" y="4261098"/>
            <a:ext cx="1683055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7800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21594000" scaled="0"/>
            </a:gra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727E9C-38CA-4FC5-E8F2-A0A98242FF92}"/>
              </a:ext>
            </a:extLst>
          </p:cNvPr>
          <p:cNvGrpSpPr/>
          <p:nvPr/>
        </p:nvGrpSpPr>
        <p:grpSpPr>
          <a:xfrm rot="14522375">
            <a:off x="2204449" y="5486078"/>
            <a:ext cx="106471" cy="169337"/>
            <a:chOff x="1781040" y="3052066"/>
            <a:chExt cx="141719" cy="22539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F20347-D75E-7A49-CC40-FE5E61EF08CF}"/>
                </a:ext>
              </a:extLst>
            </p:cNvPr>
            <p:cNvSpPr/>
            <p:nvPr/>
          </p:nvSpPr>
          <p:spPr bwMode="gray">
            <a:xfrm rot="18025869">
              <a:off x="1803309" y="3093562"/>
              <a:ext cx="160946" cy="7795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 w="25400" algn="ctr">
              <a:noFill/>
              <a:miter lim="800000"/>
              <a:headEnd/>
              <a:tailEnd/>
            </a:ln>
          </p:spPr>
          <p:txBody>
            <a:bodyPr lIns="162381" tIns="129904" rIns="162381" bIns="129904" rtlCol="0" anchor="t"/>
            <a:lstStyle/>
            <a:p>
              <a:pPr marL="0" marR="0" lvl="0" indent="0" algn="l" defTabSz="90203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108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Rectangle 157">
              <a:extLst>
                <a:ext uri="{FF2B5EF4-FFF2-40B4-BE49-F238E27FC236}">
                  <a16:creationId xmlns:a16="http://schemas.microsoft.com/office/drawing/2014/main" id="{111CF61F-81F5-B311-0964-DBA2B0503F1A}"/>
                </a:ext>
              </a:extLst>
            </p:cNvPr>
            <p:cNvSpPr/>
            <p:nvPr/>
          </p:nvSpPr>
          <p:spPr bwMode="gray">
            <a:xfrm rot="15300000">
              <a:off x="1781040" y="3208041"/>
              <a:ext cx="69419" cy="69419"/>
            </a:xfrm>
            <a:custGeom>
              <a:avLst/>
              <a:gdLst>
                <a:gd name="connsiteX0" fmla="*/ 0 w 904351"/>
                <a:gd name="connsiteY0" fmla="*/ 0 h 904351"/>
                <a:gd name="connsiteX1" fmla="*/ 904351 w 904351"/>
                <a:gd name="connsiteY1" fmla="*/ 0 h 904351"/>
                <a:gd name="connsiteX2" fmla="*/ 904351 w 904351"/>
                <a:gd name="connsiteY2" fmla="*/ 904351 h 904351"/>
                <a:gd name="connsiteX3" fmla="*/ 0 w 904351"/>
                <a:gd name="connsiteY3" fmla="*/ 904351 h 904351"/>
                <a:gd name="connsiteX4" fmla="*/ 0 w 904351"/>
                <a:gd name="connsiteY4" fmla="*/ 0 h 904351"/>
                <a:gd name="connsiteX0" fmla="*/ 0 w 904351"/>
                <a:gd name="connsiteY0" fmla="*/ 0 h 904351"/>
                <a:gd name="connsiteX1" fmla="*/ 904351 w 904351"/>
                <a:gd name="connsiteY1" fmla="*/ 0 h 904351"/>
                <a:gd name="connsiteX2" fmla="*/ 904351 w 904351"/>
                <a:gd name="connsiteY2" fmla="*/ 904351 h 904351"/>
                <a:gd name="connsiteX3" fmla="*/ 0 w 904351"/>
                <a:gd name="connsiteY3" fmla="*/ 904351 h 904351"/>
                <a:gd name="connsiteX4" fmla="*/ 91440 w 904351"/>
                <a:gd name="connsiteY4" fmla="*/ 91440 h 904351"/>
                <a:gd name="connsiteX0" fmla="*/ 0 w 904351"/>
                <a:gd name="connsiteY0" fmla="*/ 0 h 904351"/>
                <a:gd name="connsiteX1" fmla="*/ 904351 w 904351"/>
                <a:gd name="connsiteY1" fmla="*/ 0 h 904351"/>
                <a:gd name="connsiteX2" fmla="*/ 904351 w 904351"/>
                <a:gd name="connsiteY2" fmla="*/ 904351 h 904351"/>
                <a:gd name="connsiteX3" fmla="*/ 0 w 904351"/>
                <a:gd name="connsiteY3" fmla="*/ 904351 h 904351"/>
                <a:gd name="connsiteX0" fmla="*/ 904351 w 904351"/>
                <a:gd name="connsiteY0" fmla="*/ 0 h 904351"/>
                <a:gd name="connsiteX1" fmla="*/ 904351 w 904351"/>
                <a:gd name="connsiteY1" fmla="*/ 904351 h 904351"/>
                <a:gd name="connsiteX2" fmla="*/ 0 w 904351"/>
                <a:gd name="connsiteY2" fmla="*/ 904351 h 90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4351" h="904351">
                  <a:moveTo>
                    <a:pt x="904351" y="0"/>
                  </a:moveTo>
                  <a:lnTo>
                    <a:pt x="904351" y="904351"/>
                  </a:lnTo>
                  <a:lnTo>
                    <a:pt x="0" y="904351"/>
                  </a:lnTo>
                </a:path>
              </a:pathLst>
            </a:custGeom>
            <a:noFill/>
            <a:ln w="11430" cap="rnd" algn="ctr">
              <a:gradFill>
                <a:gsLst>
                  <a:gs pos="0">
                    <a:srgbClr val="89D1FF"/>
                  </a:gs>
                  <a:gs pos="100000">
                    <a:srgbClr val="1B90FF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lIns="162381" tIns="129904" rIns="162381" bIns="129904" rtlCol="0" anchor="t"/>
            <a:lstStyle/>
            <a:p>
              <a:pPr marL="0" marR="0" lvl="0" indent="0" algn="l" defTabSz="90203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108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7B253D3-03AB-C414-5AD2-C071D7D98532}"/>
              </a:ext>
            </a:extLst>
          </p:cNvPr>
          <p:cNvSpPr txBox="1"/>
          <p:nvPr/>
        </p:nvSpPr>
        <p:spPr>
          <a:xfrm>
            <a:off x="566327" y="1565380"/>
            <a:ext cx="6259699" cy="21538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10874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 where your business lives, in the context of your applications, data and AI.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100E73EB-41CB-3708-1443-DA9A77F36FA6}"/>
              </a:ext>
            </a:extLst>
          </p:cNvPr>
          <p:cNvSpPr txBox="1">
            <a:spLocks/>
          </p:cNvSpPr>
          <p:nvPr/>
        </p:nvSpPr>
        <p:spPr bwMode="black">
          <a:xfrm>
            <a:off x="561492" y="1114973"/>
            <a:ext cx="8833649" cy="4231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8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75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18900000" scaled="1"/>
                </a:gradFill>
                <a:effectLst/>
                <a:uLnTx/>
                <a:uFillTx/>
                <a:latin typeface="72 Brand Medium"/>
                <a:ea typeface="+mj-ea"/>
                <a:cs typeface="+mj-cs"/>
              </a:rPr>
              <a:t>SAPUI5 development with SAP Build</a:t>
            </a:r>
          </a:p>
        </p:txBody>
      </p:sp>
    </p:spTree>
    <p:extLst>
      <p:ext uri="{BB962C8B-B14F-4D97-AF65-F5344CB8AC3E}">
        <p14:creationId xmlns:p14="http://schemas.microsoft.com/office/powerpoint/2010/main" val="323608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6AFC9-F4CA-3284-F5EF-CC1495DB1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C34642-C1D8-2596-444E-F89031AB0F72}"/>
              </a:ext>
            </a:extLst>
          </p:cNvPr>
          <p:cNvSpPr/>
          <p:nvPr/>
        </p:nvSpPr>
        <p:spPr bwMode="gray">
          <a:xfrm>
            <a:off x="7803" y="1557338"/>
            <a:ext cx="12187372" cy="5300662"/>
          </a:xfrm>
          <a:prstGeom prst="rect">
            <a:avLst/>
          </a:prstGeom>
          <a:solidFill>
            <a:srgbClr val="F5F6F7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821B11-E960-DBD5-209A-1A4165CE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/>
              <a:t>SAPUI5 is SAP’s standard UI framework of choice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0A655-CD87-15DF-4CEC-DD2162111967}"/>
              </a:ext>
            </a:extLst>
          </p:cNvPr>
          <p:cNvSpPr txBox="1"/>
          <p:nvPr/>
        </p:nvSpPr>
        <p:spPr>
          <a:xfrm>
            <a:off x="503237" y="2278121"/>
            <a:ext cx="2880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>
                <a:solidFill>
                  <a:srgbClr val="002A86"/>
                </a:solidFill>
                <a:ea typeface="Arial Unicode MS" pitchFamily="34" charset="-128"/>
                <a:cs typeface="Arial Unicode MS" pitchFamily="34" charset="-128"/>
              </a:rPr>
              <a:t>Consistent UX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7B8C6-03DF-315D-3797-D0B9808833C6}"/>
              </a:ext>
            </a:extLst>
          </p:cNvPr>
          <p:cNvSpPr txBox="1"/>
          <p:nvPr/>
        </p:nvSpPr>
        <p:spPr>
          <a:xfrm>
            <a:off x="503236" y="2836059"/>
            <a:ext cx="28800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/>
              <a:t>SAPUI5 enables the SAP Fiori design evolution across SAP solutions (and beyond).</a:t>
            </a:r>
            <a:endParaRPr lang="en-US" sz="1600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68FAF9-A69B-1E08-2F0F-6F57FB35357E}"/>
              </a:ext>
            </a:extLst>
          </p:cNvPr>
          <p:cNvSpPr txBox="1"/>
          <p:nvPr/>
        </p:nvSpPr>
        <p:spPr>
          <a:xfrm>
            <a:off x="503237" y="4498052"/>
            <a:ext cx="196367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>
                <a:solidFill>
                  <a:srgbClr val="002A86"/>
                </a:solidFill>
                <a:ea typeface="Arial Unicode MS" pitchFamily="34" charset="-128"/>
                <a:cs typeface="Arial Unicode MS" pitchFamily="34" charset="-128"/>
              </a:rPr>
              <a:t>Flexible tools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939E8B-BB96-5CEB-F947-DD2801470E61}"/>
              </a:ext>
            </a:extLst>
          </p:cNvPr>
          <p:cNvSpPr txBox="1"/>
          <p:nvPr/>
        </p:nvSpPr>
        <p:spPr>
          <a:xfrm>
            <a:off x="503237" y="5055990"/>
            <a:ext cx="28800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/>
              <a:t>for any developer: SAPUI5 comes with tools to efficiently build, test, and deploy apps, including SAP Build Code.</a:t>
            </a:r>
            <a:endParaRPr lang="en-US" sz="1600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00FEC1-1F05-BF21-EEA6-EC644BC809B5}"/>
              </a:ext>
            </a:extLst>
          </p:cNvPr>
          <p:cNvSpPr txBox="1"/>
          <p:nvPr/>
        </p:nvSpPr>
        <p:spPr>
          <a:xfrm>
            <a:off x="4312973" y="2278121"/>
            <a:ext cx="207108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>
                <a:solidFill>
                  <a:srgbClr val="0070F2"/>
                </a:solidFill>
                <a:ea typeface="Arial Unicode MS" pitchFamily="34" charset="-128"/>
                <a:cs typeface="Arial Unicode MS" pitchFamily="34" charset="-128"/>
              </a:rPr>
              <a:t>Use anywhere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54AC5-2CD1-D519-870E-831698E170A3}"/>
              </a:ext>
            </a:extLst>
          </p:cNvPr>
          <p:cNvSpPr txBox="1"/>
          <p:nvPr/>
        </p:nvSpPr>
        <p:spPr>
          <a:xfrm>
            <a:off x="4312971" y="2836059"/>
            <a:ext cx="303517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/>
              <a:t>SAPUI5 allows single, responsive app implementations for all browsers, platforms, and devices.</a:t>
            </a:r>
            <a:endParaRPr lang="en-US" sz="1600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21EFD7-343E-040D-2B0B-FDA40D3700DC}"/>
              </a:ext>
            </a:extLst>
          </p:cNvPr>
          <p:cNvSpPr txBox="1"/>
          <p:nvPr/>
        </p:nvSpPr>
        <p:spPr>
          <a:xfrm>
            <a:off x="4312973" y="4498052"/>
            <a:ext cx="172483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>
                <a:solidFill>
                  <a:srgbClr val="0070F2"/>
                </a:solidFill>
                <a:ea typeface="Arial Unicode MS" pitchFamily="34" charset="-128"/>
                <a:cs typeface="Arial Unicode MS" pitchFamily="34" charset="-128"/>
              </a:rPr>
              <a:t>Innovations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27E2CA-3289-9C8C-242F-C4410920D24F}"/>
              </a:ext>
            </a:extLst>
          </p:cNvPr>
          <p:cNvSpPr txBox="1"/>
          <p:nvPr/>
        </p:nvSpPr>
        <p:spPr>
          <a:xfrm>
            <a:off x="4312972" y="5055990"/>
            <a:ext cx="303517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/>
              <a:t>SAPUI5 brings a clear separation of apps and framework to centrally innovate while staying upgrade-compatible. </a:t>
            </a:r>
            <a:endParaRPr lang="en-US" sz="1600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B2F42B-A4A7-9334-A8B4-710374736016}"/>
              </a:ext>
            </a:extLst>
          </p:cNvPr>
          <p:cNvSpPr txBox="1"/>
          <p:nvPr/>
        </p:nvSpPr>
        <p:spPr>
          <a:xfrm>
            <a:off x="8122708" y="2278121"/>
            <a:ext cx="365455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>
                <a:solidFill>
                  <a:srgbClr val="89D1FF"/>
                </a:solidFill>
                <a:ea typeface="Arial Unicode MS" pitchFamily="34" charset="-128"/>
                <a:cs typeface="Arial Unicode MS" pitchFamily="34" charset="-128"/>
              </a:rPr>
              <a:t>Enterprise UI elements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083FDE-F39C-281B-AAC0-B67BDC0D19B8}"/>
              </a:ext>
            </a:extLst>
          </p:cNvPr>
          <p:cNvSpPr txBox="1"/>
          <p:nvPr/>
        </p:nvSpPr>
        <p:spPr>
          <a:xfrm>
            <a:off x="8122708" y="2836059"/>
            <a:ext cx="28800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/>
              <a:t>and UI integration cards to build professional UIs, SAP Web Components to cover all Web technology stacks.</a:t>
            </a:r>
            <a:endParaRPr lang="en-US" sz="1600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10E79B-664C-DEEC-5C7E-71F5A3B10AA0}"/>
              </a:ext>
            </a:extLst>
          </p:cNvPr>
          <p:cNvSpPr txBox="1"/>
          <p:nvPr/>
        </p:nvSpPr>
        <p:spPr>
          <a:xfrm>
            <a:off x="8122710" y="4498052"/>
            <a:ext cx="31850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>
                <a:solidFill>
                  <a:srgbClr val="89D1FF"/>
                </a:solidFill>
                <a:ea typeface="Arial Unicode MS" pitchFamily="34" charset="-128"/>
                <a:cs typeface="Arial Unicode MS" pitchFamily="34" charset="-128"/>
              </a:rPr>
              <a:t>Powerful extensibility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40190B-7C9E-E2D1-41D2-44004FB1298C}"/>
              </a:ext>
            </a:extLst>
          </p:cNvPr>
          <p:cNvSpPr txBox="1"/>
          <p:nvPr/>
        </p:nvSpPr>
        <p:spPr>
          <a:xfrm>
            <a:off x="8122709" y="5055990"/>
            <a:ext cx="318506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/>
              <a:t>Customers/partners can adapt SAP standard apps and customize UIs with/without coding.</a:t>
            </a:r>
            <a:endParaRPr lang="en-US" sz="1600" kern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466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77E91C-F3F2-8714-9BCF-62E13D81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640" y="901070"/>
            <a:ext cx="8705189" cy="58019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1819371-EF75-D54E-ADF5-4BC118AFA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TypeScript = JavaScript + </a:t>
            </a:r>
            <a:r>
              <a:rPr lang="en-GB">
                <a:solidFill>
                  <a:srgbClr val="0070F2"/>
                </a:solidFill>
              </a:rPr>
              <a:t>Types</a:t>
            </a:r>
            <a:endParaRPr lang="en-DE">
              <a:solidFill>
                <a:srgbClr val="0070F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99E0B-AA25-F04D-A901-96035BB2425E}"/>
              </a:ext>
            </a:extLst>
          </p:cNvPr>
          <p:cNvSpPr txBox="1"/>
          <p:nvPr/>
        </p:nvSpPr>
        <p:spPr>
          <a:xfrm>
            <a:off x="5437318" y="1985975"/>
            <a:ext cx="4446478" cy="35420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7972" tIns="107972" rIns="107972" bIns="107972" rtlCol="0">
            <a:spAutoFit/>
          </a:bodyPr>
          <a:lstStyle/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800" b="1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de-DE" sz="1800" b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800" b="1" err="1">
                <a:solidFill>
                  <a:srgbClr val="000000"/>
                </a:solidFill>
                <a:latin typeface="Consolas" panose="020B0609020204030204" pitchFamily="49" charset="0"/>
              </a:rPr>
              <a:t>someNumber</a:t>
            </a:r>
            <a:r>
              <a:rPr lang="de-DE" sz="1800" b="1">
                <a:solidFill>
                  <a:srgbClr val="0070F2"/>
                </a:solidFill>
                <a:latin typeface="Consolas" panose="020B0609020204030204" pitchFamily="49" charset="0"/>
              </a:rPr>
              <a:t>: </a:t>
            </a:r>
            <a:r>
              <a:rPr lang="de-DE" sz="1800" b="1" err="1">
                <a:solidFill>
                  <a:srgbClr val="0070F2"/>
                </a:solidFill>
                <a:latin typeface="Consolas" panose="020B0609020204030204" pitchFamily="49" charset="0"/>
              </a:rPr>
              <a:t>number</a:t>
            </a:r>
            <a:r>
              <a:rPr lang="de-DE" sz="1800" b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18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800" b="1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de-DE" sz="18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b="1" err="1">
                <a:solidFill>
                  <a:srgbClr val="000000"/>
                </a:solidFill>
                <a:latin typeface="Consolas" panose="020B0609020204030204" pitchFamily="49" charset="0"/>
              </a:rPr>
              <a:t>otherNumber</a:t>
            </a:r>
            <a:r>
              <a:rPr lang="de-DE" sz="1800" b="1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18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  <a:latin typeface="Consolas" panose="020B0609020204030204" pitchFamily="49" charset="0"/>
              </a:rPr>
              <a:t>function square(x</a:t>
            </a:r>
            <a:r>
              <a:rPr lang="en-US" sz="1800" b="1">
                <a:solidFill>
                  <a:srgbClr val="0070F2"/>
                </a:solidFill>
                <a:latin typeface="Consolas" panose="020B0609020204030204" pitchFamily="49" charset="0"/>
              </a:rPr>
              <a:t>: number</a:t>
            </a:r>
            <a:r>
              <a:rPr lang="en-US" sz="1800" b="1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  <a:latin typeface="Consolas" panose="020B0609020204030204" pitchFamily="49" charset="0"/>
              </a:rPr>
              <a:t>  return x * x;</a:t>
            </a:r>
          </a:p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2CE0BF"/>
              </a:solidFill>
              <a:latin typeface="Consolas" panose="020B0609020204030204" pitchFamily="49" charset="0"/>
            </a:endParaRPr>
          </a:p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70F2"/>
                </a:solidFill>
                <a:latin typeface="Consolas" panose="020B0609020204030204" pitchFamily="49" charset="0"/>
              </a:rPr>
              <a:t>type Point = {</a:t>
            </a:r>
          </a:p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70F2"/>
                </a:solidFill>
                <a:latin typeface="Consolas" panose="020B0609020204030204" pitchFamily="49" charset="0"/>
              </a:rPr>
              <a:t>  x: number;</a:t>
            </a:r>
          </a:p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70F2"/>
                </a:solidFill>
                <a:latin typeface="Consolas" panose="020B0609020204030204" pitchFamily="49" charset="0"/>
              </a:rPr>
              <a:t>  y: number;</a:t>
            </a:r>
          </a:p>
          <a:p>
            <a:pPr defTabSz="91281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70F2"/>
                </a:solidFill>
                <a:latin typeface="Consolas" panose="020B0609020204030204" pitchFamily="49" charset="0"/>
              </a:rPr>
              <a:t>};</a:t>
            </a:r>
            <a:endParaRPr lang="de-DE" sz="1800" b="1" i="1">
              <a:solidFill>
                <a:srgbClr val="0070F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9E56C-B16D-9BDC-8BF5-093CEA31CD7A}"/>
              </a:ext>
            </a:extLst>
          </p:cNvPr>
          <p:cNvSpPr txBox="1"/>
          <p:nvPr/>
        </p:nvSpPr>
        <p:spPr>
          <a:xfrm>
            <a:off x="504001" y="2076110"/>
            <a:ext cx="3238152" cy="3290368"/>
          </a:xfrm>
          <a:prstGeom prst="roundRect">
            <a:avLst>
              <a:gd name="adj" fmla="val 52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548640" rtlCol="0" anchor="ctr" anchorCtr="0">
            <a:noAutofit/>
          </a:bodyPr>
          <a:lstStyle/>
          <a:p>
            <a:pPr marL="0" marR="0" lvl="0" indent="0" algn="ctr" defTabSz="913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1A2733"/>
              </a:solidFill>
              <a:effectLst/>
              <a:uLnTx/>
              <a:uFillTx/>
              <a:latin typeface="72 Brand Book" panose="020B0404030603020204" pitchFamily="34" charset="0"/>
              <a:ea typeface="+mn-ea"/>
              <a:cs typeface="72" panose="020B0503030000000003" pitchFamily="34" charset="0"/>
            </a:endParaRPr>
          </a:p>
        </p:txBody>
      </p:sp>
      <p:sp>
        <p:nvSpPr>
          <p:cNvPr id="7" name="Round Same Side Corner Rectangle 99">
            <a:extLst>
              <a:ext uri="{FF2B5EF4-FFF2-40B4-BE49-F238E27FC236}">
                <a16:creationId xmlns:a16="http://schemas.microsoft.com/office/drawing/2014/main" id="{8E149DAF-413B-5989-60FA-44CE4983EE24}"/>
              </a:ext>
            </a:extLst>
          </p:cNvPr>
          <p:cNvSpPr/>
          <p:nvPr/>
        </p:nvSpPr>
        <p:spPr bwMode="gray">
          <a:xfrm>
            <a:off x="519060" y="2076109"/>
            <a:ext cx="3225799" cy="698951"/>
          </a:xfrm>
          <a:prstGeom prst="round2SameRect">
            <a:avLst>
              <a:gd name="adj1" fmla="val 29824"/>
              <a:gd name="adj2" fmla="val 0"/>
            </a:avLst>
          </a:prstGeom>
          <a:solidFill>
            <a:srgbClr val="00144A"/>
          </a:solidFill>
          <a:ln w="25400" algn="ctr">
            <a:solidFill>
              <a:srgbClr val="002A86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0F1A9-A323-9436-6DC7-5516E6BF4F12}"/>
              </a:ext>
            </a:extLst>
          </p:cNvPr>
          <p:cNvSpPr txBox="1"/>
          <p:nvPr/>
        </p:nvSpPr>
        <p:spPr>
          <a:xfrm>
            <a:off x="1116674" y="2238155"/>
            <a:ext cx="252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>
                <a:solidFill>
                  <a:srgbClr val="FFFFFF"/>
                </a:solidFill>
                <a:latin typeface="72 Brand" panose="020B0504030603020204" pitchFamily="34" charset="0"/>
                <a:cs typeface="72" panose="020B0503030000000003" pitchFamily="34" charset="0"/>
              </a:rPr>
              <a:t>B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enefits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72 Brand" panose="020B0504030603020204" pitchFamily="34" charset="0"/>
              <a:ea typeface="+mn-ea"/>
              <a:cs typeface="72" panose="020B0503030000000003" pitchFamily="34" charset="0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1097B906-8C51-70E1-C09C-5C712E62D5CB}"/>
              </a:ext>
            </a:extLst>
          </p:cNvPr>
          <p:cNvSpPr txBox="1"/>
          <p:nvPr/>
        </p:nvSpPr>
        <p:spPr>
          <a:xfrm>
            <a:off x="519060" y="2799076"/>
            <a:ext cx="3238153" cy="2567402"/>
          </a:xfrm>
          <a:prstGeom prst="rect">
            <a:avLst/>
          </a:prstGeom>
          <a:noFill/>
        </p:spPr>
        <p:txBody>
          <a:bodyPr wrap="square" lIns="182880" tIns="0" rIns="0" bIns="0" rtlCol="0" anchor="ctr">
            <a:no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buNone/>
            </a:pPr>
            <a:r>
              <a:rPr lang="en-US" sz="1600">
                <a:latin typeface="72 Brand" panose="020B0504030603020204" pitchFamily="34" charset="0"/>
                <a:cs typeface="Arial"/>
              </a:rPr>
              <a:t>Code completion</a:t>
            </a:r>
          </a:p>
          <a:p>
            <a:pPr marL="0" lvl="1">
              <a:buNone/>
            </a:pPr>
            <a:endParaRPr lang="en-US" sz="1600">
              <a:latin typeface="72 Brand" panose="020B0504030603020204" pitchFamily="34" charset="0"/>
              <a:cs typeface="Arial"/>
            </a:endParaRPr>
          </a:p>
          <a:p>
            <a:pPr marL="0" lvl="1">
              <a:buNone/>
            </a:pPr>
            <a:r>
              <a:rPr lang="en-US" sz="1600">
                <a:latin typeface="72 Brand" panose="020B0504030603020204" pitchFamily="34" charset="0"/>
                <a:cs typeface="Arial"/>
              </a:rPr>
              <a:t>Error messages while you code</a:t>
            </a:r>
          </a:p>
          <a:p>
            <a:pPr marL="0" lvl="1">
              <a:buNone/>
            </a:pPr>
            <a:endParaRPr lang="en-US" sz="1600">
              <a:latin typeface="72 Brand" panose="020B0504030603020204" pitchFamily="34" charset="0"/>
              <a:cs typeface="Arial"/>
            </a:endParaRPr>
          </a:p>
          <a:p>
            <a:pPr marL="0" lvl="1">
              <a:buNone/>
            </a:pPr>
            <a:r>
              <a:rPr lang="en-US" sz="1600">
                <a:latin typeface="72 Brand" panose="020B0504030603020204" pitchFamily="34" charset="0"/>
                <a:cs typeface="Arial"/>
              </a:rPr>
              <a:t>In-place API reference</a:t>
            </a:r>
          </a:p>
          <a:p>
            <a:pPr marL="0" lvl="1">
              <a:buNone/>
            </a:pPr>
            <a:endParaRPr lang="en-US" sz="1600">
              <a:latin typeface="72 Brand" panose="020B0504030603020204" pitchFamily="34" charset="0"/>
              <a:cs typeface="Arial"/>
            </a:endParaRPr>
          </a:p>
          <a:p>
            <a:pPr marL="0" lvl="1">
              <a:buNone/>
            </a:pPr>
            <a:r>
              <a:rPr lang="en-US" sz="1600">
                <a:latin typeface="72 Brand" panose="020B0504030603020204" pitchFamily="34" charset="0"/>
                <a:cs typeface="Arial"/>
              </a:rPr>
              <a:t>Easier refactoring</a:t>
            </a:r>
            <a:br>
              <a:rPr lang="en-US" sz="1600">
                <a:latin typeface="72 Brand" panose="020B0504030603020204" pitchFamily="34" charset="0"/>
                <a:cs typeface="Arial"/>
              </a:rPr>
            </a:br>
            <a:r>
              <a:rPr lang="en-US" sz="1600">
                <a:latin typeface="72 Brand" panose="020B0504030603020204" pitchFamily="34" charset="0"/>
                <a:cs typeface="Arial"/>
              </a:rPr>
              <a:t>and maintenance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4A782-9640-936F-3CB2-A439F2D60D87}"/>
              </a:ext>
            </a:extLst>
          </p:cNvPr>
          <p:cNvSpPr txBox="1"/>
          <p:nvPr/>
        </p:nvSpPr>
        <p:spPr>
          <a:xfrm>
            <a:off x="512424" y="2076110"/>
            <a:ext cx="3238152" cy="3290368"/>
          </a:xfrm>
          <a:prstGeom prst="roundRect">
            <a:avLst>
              <a:gd name="adj" fmla="val 5289"/>
            </a:avLst>
          </a:prstGeom>
          <a:noFill/>
          <a:ln>
            <a:solidFill>
              <a:srgbClr val="002A8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548640" rtlCol="0" anchor="ctr" anchorCtr="0">
            <a:noAutofit/>
          </a:bodyPr>
          <a:lstStyle/>
          <a:p>
            <a:pPr marL="0" marR="0" lvl="0" indent="0" algn="ctr" defTabSz="913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1A2733"/>
              </a:solidFill>
              <a:effectLst/>
              <a:uLnTx/>
              <a:uFillTx/>
              <a:latin typeface="72 Brand Book" panose="020B0404030603020204" pitchFamily="34" charset="0"/>
              <a:ea typeface="+mn-ea"/>
              <a:cs typeface="72" panose="020B0503030000000003" pitchFamily="34" charset="0"/>
            </a:endParaRPr>
          </a:p>
        </p:txBody>
      </p:sp>
      <p:pic>
        <p:nvPicPr>
          <p:cNvPr id="13" name="Picture 12" descr="A white thumb up symbol&#10;&#10;Description automatically generated">
            <a:extLst>
              <a:ext uri="{FF2B5EF4-FFF2-40B4-BE49-F238E27FC236}">
                <a16:creationId xmlns:a16="http://schemas.microsoft.com/office/drawing/2014/main" id="{57841B4B-F891-A1D0-E185-82BED9363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36" y="2250927"/>
            <a:ext cx="293112" cy="29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0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9CC6C-4FFA-756B-303D-D78F8BBD1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E1B63B9D-E3EA-E608-A212-C935E6821A6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</p:spPr>
        <p:txBody>
          <a:bodyPr/>
          <a:lstStyle/>
          <a:p>
            <a:r>
              <a:rPr lang="en-DE"/>
              <a:t>A </a:t>
            </a:r>
            <a:r>
              <a:rPr lang="en-GB"/>
              <a:t>Consistent and Seamless UX across SAP's products</a:t>
            </a:r>
            <a:endParaRPr lang="en-DE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761A06-A355-6FDE-3D95-B616F9BDB034}"/>
              </a:ext>
            </a:extLst>
          </p:cNvPr>
          <p:cNvGrpSpPr/>
          <p:nvPr/>
        </p:nvGrpSpPr>
        <p:grpSpPr>
          <a:xfrm>
            <a:off x="1554739" y="3199892"/>
            <a:ext cx="7941644" cy="2171621"/>
            <a:chOff x="2828009" y="3199892"/>
            <a:chExt cx="6668374" cy="21716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F9C582D-CE44-01FF-796E-072616944D38}"/>
                </a:ext>
              </a:extLst>
            </p:cNvPr>
            <p:cNvSpPr/>
            <p:nvPr/>
          </p:nvSpPr>
          <p:spPr bwMode="gray">
            <a:xfrm>
              <a:off x="2828009" y="3199892"/>
              <a:ext cx="900000" cy="2171621"/>
            </a:xfrm>
            <a:prstGeom prst="roundRect">
              <a:avLst/>
            </a:prstGeom>
            <a:solidFill>
              <a:srgbClr val="89D1FF">
                <a:alpha val="80000"/>
              </a:srgbClr>
            </a:solidFill>
            <a:ln w="25400" algn="ctr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/>
              <a:endParaRPr lang="en-DE" sz="1600">
                <a:latin typeface="72 Brand Medium" panose="020B0604030603020204" pitchFamily="34" charset="0"/>
                <a:ea typeface="Yu Mincho" panose="02020400000000000000" pitchFamily="18" charset="-128"/>
                <a:cs typeface="Arial" panose="020B060402020202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D6274A5-DFC9-DC63-7C32-F40B318D50CE}"/>
                </a:ext>
              </a:extLst>
            </p:cNvPr>
            <p:cNvSpPr/>
            <p:nvPr/>
          </p:nvSpPr>
          <p:spPr bwMode="gray">
            <a:xfrm>
              <a:off x="3785081" y="3199892"/>
              <a:ext cx="900000" cy="2171621"/>
            </a:xfrm>
            <a:prstGeom prst="roundRect">
              <a:avLst/>
            </a:prstGeom>
            <a:solidFill>
              <a:srgbClr val="1B90FF">
                <a:alpha val="80000"/>
              </a:srgbClr>
            </a:solidFill>
            <a:ln w="25400" algn="ctr">
              <a:noFill/>
              <a:miter lim="800000"/>
              <a:headEnd/>
              <a:tailEnd/>
            </a:ln>
          </p:spPr>
          <p:txBody>
            <a:bodyPr lIns="0" tIns="108000" rIns="0" bIns="0" rtlCol="0" anchor="t"/>
            <a:lstStyle/>
            <a:p>
              <a:pPr algn="ctr"/>
              <a:r>
                <a:rPr lang="en-DE" sz="1600">
                  <a:solidFill>
                    <a:schemeClr val="bg1"/>
                  </a:solidFill>
                  <a:latin typeface="72 Brand Medium" panose="020B0604030603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Angular UI comp.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81B60C9-62A9-219C-7348-B79DDE1FE47C}"/>
                </a:ext>
              </a:extLst>
            </p:cNvPr>
            <p:cNvSpPr/>
            <p:nvPr/>
          </p:nvSpPr>
          <p:spPr bwMode="gray">
            <a:xfrm>
              <a:off x="4742153" y="3199892"/>
              <a:ext cx="900000" cy="2171621"/>
            </a:xfrm>
            <a:prstGeom prst="roundRect">
              <a:avLst/>
            </a:prstGeom>
            <a:solidFill>
              <a:srgbClr val="0070F2">
                <a:alpha val="80000"/>
              </a:srgbClr>
            </a:solidFill>
            <a:ln w="25400" algn="ctr">
              <a:noFill/>
              <a:miter lim="800000"/>
              <a:headEnd/>
              <a:tailEnd/>
            </a:ln>
          </p:spPr>
          <p:txBody>
            <a:bodyPr lIns="0" tIns="108000" rIns="0" bIns="0" rtlCol="0" anchor="t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72 Brand Medium" panose="020B0604030603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React </a:t>
              </a:r>
              <a:br>
                <a:rPr lang="en-US" sz="1600">
                  <a:solidFill>
                    <a:schemeClr val="bg1"/>
                  </a:solidFill>
                  <a:latin typeface="72 Brand Medium" panose="020B0604030603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</a:br>
              <a:r>
                <a:rPr lang="en-US" sz="1600">
                  <a:solidFill>
                    <a:schemeClr val="bg1"/>
                  </a:solidFill>
                  <a:latin typeface="72 Brand Medium" panose="020B0604030603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UI comp.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42873D0-9B5A-1D21-49F2-A88CFEAE5F26}"/>
                </a:ext>
              </a:extLst>
            </p:cNvPr>
            <p:cNvSpPr/>
            <p:nvPr/>
          </p:nvSpPr>
          <p:spPr bwMode="gray">
            <a:xfrm>
              <a:off x="5689057" y="3199892"/>
              <a:ext cx="3807326" cy="2171621"/>
            </a:xfrm>
            <a:prstGeom prst="roundRect">
              <a:avLst>
                <a:gd name="adj" fmla="val 5702"/>
              </a:avLst>
            </a:prstGeom>
            <a:solidFill>
              <a:srgbClr val="002A86">
                <a:alpha val="80000"/>
              </a:srgbClr>
            </a:solidFill>
            <a:ln w="25400" algn="ctr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72 Brand Medium" panose="020B0604030603020204" pitchFamily="34" charset="0"/>
                  <a:ea typeface="Yu Mincho"/>
                  <a:cs typeface="Arial"/>
                </a:rPr>
                <a:t>SAPUI5</a:t>
              </a:r>
              <a:br>
                <a:rPr lang="en-US" sz="1600">
                  <a:solidFill>
                    <a:schemeClr val="bg1"/>
                  </a:solidFill>
                  <a:latin typeface="72 Brand Medium" panose="020B0604030603020204" pitchFamily="34" charset="0"/>
                  <a:ea typeface="Yu Mincho"/>
                  <a:cs typeface="Arial"/>
                </a:rPr>
              </a:br>
              <a:r>
                <a:rPr lang="en-US" sz="1600">
                  <a:solidFill>
                    <a:schemeClr val="bg1"/>
                  </a:solidFill>
                  <a:latin typeface="72 Brand Medium" panose="020B0604030603020204" pitchFamily="34" charset="0"/>
                  <a:ea typeface="Yu Mincho"/>
                  <a:cs typeface="Arial"/>
                </a:rPr>
                <a:t>controls</a:t>
              </a:r>
              <a:endParaRPr lang="en-DE" sz="1600">
                <a:solidFill>
                  <a:schemeClr val="bg1"/>
                </a:solidFill>
                <a:latin typeface="72 Brand Medium" panose="020B0604030603020204" pitchFamily="34" charset="0"/>
                <a:ea typeface="Yu Mincho"/>
                <a:cs typeface="Arial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2F2D92-C9EA-6B85-9246-0146217B4598}"/>
              </a:ext>
            </a:extLst>
          </p:cNvPr>
          <p:cNvSpPr txBox="1"/>
          <p:nvPr/>
        </p:nvSpPr>
        <p:spPr>
          <a:xfrm>
            <a:off x="9713212" y="4147202"/>
            <a:ext cx="127278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defRPr sz="1800" kern="0">
                <a:latin typeface="72 Brand Medium" panose="020B0604030603020204" pitchFamily="34" charset="0"/>
                <a:ea typeface="72 Brand" pitchFamily="34" charset="-128"/>
                <a:cs typeface="72 Brand" pitchFamily="34" charset="-128"/>
              </a:defRPr>
            </a:lvl1pPr>
          </a:lstStyle>
          <a:p>
            <a:r>
              <a:rPr lang="en-DE"/>
              <a:t>UI elements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768BA1-F54B-ADE8-2C55-7F762C3F1EE8}"/>
              </a:ext>
            </a:extLst>
          </p:cNvPr>
          <p:cNvGrpSpPr/>
          <p:nvPr/>
        </p:nvGrpSpPr>
        <p:grpSpPr>
          <a:xfrm>
            <a:off x="1554739" y="2300090"/>
            <a:ext cx="7931011" cy="836302"/>
            <a:chOff x="2817376" y="2300090"/>
            <a:chExt cx="6668374" cy="836302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6171BFE4-BFD9-5ACB-E8AB-0FE4BEF3F944}"/>
                </a:ext>
              </a:extLst>
            </p:cNvPr>
            <p:cNvSpPr/>
            <p:nvPr/>
          </p:nvSpPr>
          <p:spPr bwMode="gray">
            <a:xfrm>
              <a:off x="2817376" y="2300090"/>
              <a:ext cx="900000" cy="836302"/>
            </a:xfrm>
            <a:prstGeom prst="roundRect">
              <a:avLst/>
            </a:prstGeom>
            <a:solidFill>
              <a:srgbClr val="89D1FF"/>
            </a:solidFill>
            <a:ln w="25400" algn="ctr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lvl="0" algn="ctr">
                <a:defRPr/>
              </a:pPr>
              <a:r>
                <a:rPr lang="en-US" sz="1600">
                  <a:latin typeface="72 Brand Medium" panose="020B0604030603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HTML</a:t>
              </a:r>
              <a:endParaRPr lang="en-DE" sz="1600">
                <a:latin typeface="72 Brand Medium" panose="020B0604030603020204" pitchFamily="34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263AA15-1B90-A3CF-3B8D-EA2969D19C98}"/>
                </a:ext>
              </a:extLst>
            </p:cNvPr>
            <p:cNvSpPr/>
            <p:nvPr/>
          </p:nvSpPr>
          <p:spPr bwMode="gray">
            <a:xfrm>
              <a:off x="3774448" y="2300090"/>
              <a:ext cx="900000" cy="836302"/>
            </a:xfrm>
            <a:prstGeom prst="roundRect">
              <a:avLst/>
            </a:prstGeom>
            <a:solidFill>
              <a:srgbClr val="1B90FF"/>
            </a:solidFill>
            <a:ln w="25400" algn="ctr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lvl="0" algn="ctr">
                <a:defRPr/>
              </a:pPr>
              <a:r>
                <a:rPr lang="en-US" sz="1600">
                  <a:solidFill>
                    <a:schemeClr val="bg1"/>
                  </a:solidFill>
                  <a:latin typeface="72 Brand Medium" panose="020B0604030603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Angular</a:t>
              </a:r>
              <a:endParaRPr lang="en-DE" sz="1600">
                <a:solidFill>
                  <a:schemeClr val="bg1"/>
                </a:solidFill>
                <a:latin typeface="72 Brand Medium" panose="020B0604030603020204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8A4548E-81B8-E071-286F-E45F9C568B14}"/>
                </a:ext>
              </a:extLst>
            </p:cNvPr>
            <p:cNvSpPr/>
            <p:nvPr/>
          </p:nvSpPr>
          <p:spPr bwMode="gray">
            <a:xfrm>
              <a:off x="4731520" y="2300090"/>
              <a:ext cx="900000" cy="836302"/>
            </a:xfrm>
            <a:prstGeom prst="roundRect">
              <a:avLst/>
            </a:prstGeom>
            <a:solidFill>
              <a:srgbClr val="0070F2"/>
            </a:solidFill>
            <a:ln w="25400" algn="ctr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lvl="0" algn="ctr">
                <a:defRPr/>
              </a:pPr>
              <a:r>
                <a:rPr lang="en-US" sz="1600">
                  <a:solidFill>
                    <a:schemeClr val="bg1"/>
                  </a:solidFill>
                  <a:latin typeface="72 Brand Medium" panose="020B0604030603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React</a:t>
              </a:r>
              <a:endParaRPr lang="en-DE" sz="1600">
                <a:solidFill>
                  <a:schemeClr val="bg1"/>
                </a:solidFill>
                <a:latin typeface="72 Brand Medium" panose="020B0604030603020204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CCC8371-8624-99DF-3C0A-F70AD537537F}"/>
                </a:ext>
              </a:extLst>
            </p:cNvPr>
            <p:cNvSpPr/>
            <p:nvPr/>
          </p:nvSpPr>
          <p:spPr bwMode="gray">
            <a:xfrm>
              <a:off x="5678424" y="2300090"/>
              <a:ext cx="3807326" cy="836302"/>
            </a:xfrm>
            <a:prstGeom prst="roundRect">
              <a:avLst/>
            </a:prstGeom>
            <a:solidFill>
              <a:srgbClr val="002A86"/>
            </a:solidFill>
            <a:ln w="25400" algn="ctr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sz="1600">
                  <a:solidFill>
                    <a:schemeClr val="bg1"/>
                  </a:solidFill>
                  <a:latin typeface="72 Brand Medium" panose="020B0604030603020204" pitchFamily="34" charset="0"/>
                  <a:ea typeface="Yu Mincho"/>
                  <a:cs typeface="Arial"/>
                </a:rPr>
                <a:t>SAPUI5 (incl. SAP Fiori elements)</a:t>
              </a:r>
              <a:endParaRPr lang="en-DE" sz="1600">
                <a:solidFill>
                  <a:schemeClr val="bg1"/>
                </a:solidFill>
                <a:latin typeface="72 Brand Medium" panose="020B0604030603020204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BB748FA-0E72-29E4-B4E1-5D29FB264BC5}"/>
              </a:ext>
            </a:extLst>
          </p:cNvPr>
          <p:cNvSpPr txBox="1"/>
          <p:nvPr/>
        </p:nvSpPr>
        <p:spPr>
          <a:xfrm>
            <a:off x="9713212" y="2579741"/>
            <a:ext cx="21656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DE" sz="1800" kern="0">
                <a:latin typeface="72 Brand Medium" panose="020B0604030603020204" pitchFamily="34" charset="0"/>
                <a:ea typeface="72 Brand" pitchFamily="34" charset="-128"/>
                <a:cs typeface="72 Brand" pitchFamily="34" charset="-128"/>
              </a:rPr>
              <a:t>Programming Model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71AA52-D095-85F1-2205-0676450D4B92}"/>
              </a:ext>
            </a:extLst>
          </p:cNvPr>
          <p:cNvSpPr/>
          <p:nvPr/>
        </p:nvSpPr>
        <p:spPr bwMode="gray">
          <a:xfrm>
            <a:off x="1492291" y="4013201"/>
            <a:ext cx="3409442" cy="1206500"/>
          </a:xfrm>
          <a:prstGeom prst="roundRect">
            <a:avLst>
              <a:gd name="adj" fmla="val 7005"/>
            </a:avLst>
          </a:prstGeom>
          <a:solidFill>
            <a:srgbClr val="188918">
              <a:alpha val="80000"/>
            </a:srgb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lvl="0" algn="ctr">
              <a:defRPr/>
            </a:pPr>
            <a:r>
              <a:rPr lang="en-DE" sz="1600">
                <a:solidFill>
                  <a:schemeClr val="bg1"/>
                </a:solidFill>
                <a:latin typeface="72 Brand Medium" panose="020B0604030603020204" pitchFamily="34" charset="0"/>
              </a:rPr>
              <a:t>SAP Web</a:t>
            </a:r>
            <a:br>
              <a:rPr lang="en-US" sz="1600">
                <a:solidFill>
                  <a:schemeClr val="bg1"/>
                </a:solidFill>
                <a:latin typeface="72 Brand Medium" panose="020B0604030603020204" pitchFamily="34" charset="0"/>
              </a:rPr>
            </a:br>
            <a:r>
              <a:rPr lang="en-DE" sz="1600">
                <a:solidFill>
                  <a:schemeClr val="bg1"/>
                </a:solidFill>
                <a:latin typeface="72 Brand Medium" panose="020B0604030603020204" pitchFamily="34" charset="0"/>
              </a:rPr>
              <a:t>Components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56426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9CC6C-4FFA-756B-303D-D78F8BBD1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E1B63B9D-E3EA-E608-A212-C935E6821A6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</p:spPr>
        <p:txBody>
          <a:bodyPr/>
          <a:lstStyle/>
          <a:p>
            <a:r>
              <a:rPr lang="en-DE"/>
              <a:t>A </a:t>
            </a:r>
            <a:r>
              <a:rPr lang="en-GB"/>
              <a:t>Consistent and Seamless UX across SAP's products</a:t>
            </a:r>
            <a:endParaRPr lang="en-DE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761A06-A355-6FDE-3D95-B616F9BDB034}"/>
              </a:ext>
            </a:extLst>
          </p:cNvPr>
          <p:cNvGrpSpPr/>
          <p:nvPr/>
        </p:nvGrpSpPr>
        <p:grpSpPr>
          <a:xfrm>
            <a:off x="1554739" y="3199892"/>
            <a:ext cx="7941644" cy="2171621"/>
            <a:chOff x="2828009" y="3199892"/>
            <a:chExt cx="6668374" cy="21716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F9C582D-CE44-01FF-796E-072616944D38}"/>
                </a:ext>
              </a:extLst>
            </p:cNvPr>
            <p:cNvSpPr/>
            <p:nvPr/>
          </p:nvSpPr>
          <p:spPr bwMode="gray">
            <a:xfrm>
              <a:off x="2828009" y="3199892"/>
              <a:ext cx="900000" cy="2171621"/>
            </a:xfrm>
            <a:prstGeom prst="roundRect">
              <a:avLst/>
            </a:prstGeom>
            <a:solidFill>
              <a:srgbClr val="89D1FF">
                <a:alpha val="80000"/>
              </a:srgbClr>
            </a:solidFill>
            <a:ln w="25400" algn="ctr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/>
              <a:endParaRPr lang="en-DE" sz="1600">
                <a:latin typeface="72 Brand Medium" panose="020B0604030603020204" pitchFamily="34" charset="0"/>
                <a:ea typeface="Yu Mincho" panose="02020400000000000000" pitchFamily="18" charset="-128"/>
                <a:cs typeface="Arial" panose="020B060402020202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D6274A5-DFC9-DC63-7C32-F40B318D50CE}"/>
                </a:ext>
              </a:extLst>
            </p:cNvPr>
            <p:cNvSpPr/>
            <p:nvPr/>
          </p:nvSpPr>
          <p:spPr bwMode="gray">
            <a:xfrm>
              <a:off x="3785081" y="3199892"/>
              <a:ext cx="900000" cy="2171621"/>
            </a:xfrm>
            <a:prstGeom prst="roundRect">
              <a:avLst/>
            </a:prstGeom>
            <a:solidFill>
              <a:srgbClr val="1B90FF">
                <a:alpha val="80000"/>
              </a:srgbClr>
            </a:solidFill>
            <a:ln w="25400" algn="ctr">
              <a:noFill/>
              <a:miter lim="800000"/>
              <a:headEnd/>
              <a:tailEnd/>
            </a:ln>
          </p:spPr>
          <p:txBody>
            <a:bodyPr lIns="0" tIns="108000" rIns="0" bIns="0" rtlCol="0" anchor="t"/>
            <a:lstStyle/>
            <a:p>
              <a:pPr algn="ctr"/>
              <a:r>
                <a:rPr lang="en-DE" sz="1600">
                  <a:solidFill>
                    <a:schemeClr val="bg1"/>
                  </a:solidFill>
                  <a:latin typeface="72 Brand Medium" panose="020B0604030603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Angular UI comp.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81B60C9-62A9-219C-7348-B79DDE1FE47C}"/>
                </a:ext>
              </a:extLst>
            </p:cNvPr>
            <p:cNvSpPr/>
            <p:nvPr/>
          </p:nvSpPr>
          <p:spPr bwMode="gray">
            <a:xfrm>
              <a:off x="4742153" y="3199892"/>
              <a:ext cx="900000" cy="2171621"/>
            </a:xfrm>
            <a:prstGeom prst="roundRect">
              <a:avLst/>
            </a:prstGeom>
            <a:solidFill>
              <a:srgbClr val="0070F2">
                <a:alpha val="80000"/>
              </a:srgbClr>
            </a:solidFill>
            <a:ln w="25400" algn="ctr">
              <a:noFill/>
              <a:miter lim="800000"/>
              <a:headEnd/>
              <a:tailEnd/>
            </a:ln>
          </p:spPr>
          <p:txBody>
            <a:bodyPr lIns="0" tIns="108000" rIns="0" bIns="0" rtlCol="0" anchor="t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72 Brand Medium" panose="020B0604030603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React </a:t>
              </a:r>
              <a:br>
                <a:rPr lang="en-US" sz="1600">
                  <a:solidFill>
                    <a:schemeClr val="bg1"/>
                  </a:solidFill>
                  <a:latin typeface="72 Brand Medium" panose="020B0604030603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</a:br>
              <a:r>
                <a:rPr lang="en-US" sz="1600">
                  <a:solidFill>
                    <a:schemeClr val="bg1"/>
                  </a:solidFill>
                  <a:latin typeface="72 Brand Medium" panose="020B0604030603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UI comp.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42873D0-9B5A-1D21-49F2-A88CFEAE5F26}"/>
                </a:ext>
              </a:extLst>
            </p:cNvPr>
            <p:cNvSpPr/>
            <p:nvPr/>
          </p:nvSpPr>
          <p:spPr bwMode="gray">
            <a:xfrm>
              <a:off x="5689057" y="3199892"/>
              <a:ext cx="3807326" cy="2171621"/>
            </a:xfrm>
            <a:prstGeom prst="roundRect">
              <a:avLst>
                <a:gd name="adj" fmla="val 5702"/>
              </a:avLst>
            </a:prstGeom>
            <a:solidFill>
              <a:srgbClr val="002A86">
                <a:alpha val="80000"/>
              </a:srgbClr>
            </a:solidFill>
            <a:ln w="25400" algn="ctr">
              <a:noFill/>
              <a:miter lim="800000"/>
              <a:headEnd/>
              <a:tailEnd/>
            </a:ln>
          </p:spPr>
          <p:txBody>
            <a:bodyPr lIns="0" tIns="108000" rIns="0" bIns="0" rtlCol="0" anchor="t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72 Brand Medium" panose="020B0604030603020204" pitchFamily="34" charset="0"/>
                  <a:ea typeface="Yu Mincho"/>
                  <a:cs typeface="Arial"/>
                </a:rPr>
                <a:t>SAPUI5</a:t>
              </a:r>
              <a:br>
                <a:rPr lang="en-US" sz="1600">
                  <a:solidFill>
                    <a:schemeClr val="bg1"/>
                  </a:solidFill>
                  <a:latin typeface="72 Brand Medium" panose="020B0604030603020204" pitchFamily="34" charset="0"/>
                  <a:ea typeface="Yu Mincho"/>
                  <a:cs typeface="Arial"/>
                </a:rPr>
              </a:br>
              <a:r>
                <a:rPr lang="en-US" sz="1600">
                  <a:solidFill>
                    <a:schemeClr val="bg1"/>
                  </a:solidFill>
                  <a:latin typeface="72 Brand Medium" panose="020B0604030603020204" pitchFamily="34" charset="0"/>
                  <a:ea typeface="Yu Mincho"/>
                  <a:cs typeface="Arial"/>
                </a:rPr>
                <a:t>controls</a:t>
              </a:r>
              <a:endParaRPr lang="en-DE" sz="1600">
                <a:solidFill>
                  <a:schemeClr val="bg1"/>
                </a:solidFill>
                <a:latin typeface="72 Brand Medium" panose="020B0604030603020204" pitchFamily="34" charset="0"/>
                <a:ea typeface="Yu Mincho"/>
                <a:cs typeface="Arial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2F2D92-C9EA-6B85-9246-0146217B4598}"/>
              </a:ext>
            </a:extLst>
          </p:cNvPr>
          <p:cNvSpPr txBox="1"/>
          <p:nvPr/>
        </p:nvSpPr>
        <p:spPr>
          <a:xfrm>
            <a:off x="9713212" y="4147202"/>
            <a:ext cx="127278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  <a:defRPr sz="1800" kern="0">
                <a:latin typeface="72 Brand Medium" panose="020B0604030603020204" pitchFamily="34" charset="0"/>
                <a:ea typeface="72 Brand" pitchFamily="34" charset="-128"/>
                <a:cs typeface="72 Brand" pitchFamily="34" charset="-128"/>
              </a:defRPr>
            </a:lvl1pPr>
          </a:lstStyle>
          <a:p>
            <a:r>
              <a:rPr lang="en-DE"/>
              <a:t>UI elements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768BA1-F54B-ADE8-2C55-7F762C3F1EE8}"/>
              </a:ext>
            </a:extLst>
          </p:cNvPr>
          <p:cNvGrpSpPr/>
          <p:nvPr/>
        </p:nvGrpSpPr>
        <p:grpSpPr>
          <a:xfrm>
            <a:off x="1554739" y="2300090"/>
            <a:ext cx="7931011" cy="836302"/>
            <a:chOff x="2817376" y="2300090"/>
            <a:chExt cx="6668374" cy="836302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6171BFE4-BFD9-5ACB-E8AB-0FE4BEF3F944}"/>
                </a:ext>
              </a:extLst>
            </p:cNvPr>
            <p:cNvSpPr/>
            <p:nvPr/>
          </p:nvSpPr>
          <p:spPr bwMode="gray">
            <a:xfrm>
              <a:off x="2817376" y="2300090"/>
              <a:ext cx="900000" cy="836302"/>
            </a:xfrm>
            <a:prstGeom prst="roundRect">
              <a:avLst/>
            </a:prstGeom>
            <a:solidFill>
              <a:srgbClr val="89D1FF"/>
            </a:solidFill>
            <a:ln w="25400" algn="ctr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lvl="0" algn="ctr">
                <a:defRPr/>
              </a:pPr>
              <a:r>
                <a:rPr lang="en-US" sz="1600">
                  <a:latin typeface="72 Brand Medium" panose="020B0604030603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HTML</a:t>
              </a:r>
              <a:endParaRPr lang="en-DE" sz="1600">
                <a:latin typeface="72 Brand Medium" panose="020B0604030603020204" pitchFamily="34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263AA15-1B90-A3CF-3B8D-EA2969D19C98}"/>
                </a:ext>
              </a:extLst>
            </p:cNvPr>
            <p:cNvSpPr/>
            <p:nvPr/>
          </p:nvSpPr>
          <p:spPr bwMode="gray">
            <a:xfrm>
              <a:off x="3774448" y="2300090"/>
              <a:ext cx="900000" cy="836302"/>
            </a:xfrm>
            <a:prstGeom prst="roundRect">
              <a:avLst/>
            </a:prstGeom>
            <a:solidFill>
              <a:srgbClr val="1B90FF"/>
            </a:solidFill>
            <a:ln w="25400" algn="ctr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lvl="0" algn="ctr">
                <a:defRPr/>
              </a:pPr>
              <a:r>
                <a:rPr lang="en-US" sz="1600">
                  <a:solidFill>
                    <a:schemeClr val="bg1"/>
                  </a:solidFill>
                  <a:latin typeface="72 Brand Medium" panose="020B0604030603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Angular</a:t>
              </a:r>
              <a:endParaRPr lang="en-DE" sz="1600">
                <a:solidFill>
                  <a:schemeClr val="bg1"/>
                </a:solidFill>
                <a:latin typeface="72 Brand Medium" panose="020B0604030603020204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8A4548E-81B8-E071-286F-E45F9C568B14}"/>
                </a:ext>
              </a:extLst>
            </p:cNvPr>
            <p:cNvSpPr/>
            <p:nvPr/>
          </p:nvSpPr>
          <p:spPr bwMode="gray">
            <a:xfrm>
              <a:off x="4731520" y="2300090"/>
              <a:ext cx="900000" cy="836302"/>
            </a:xfrm>
            <a:prstGeom prst="roundRect">
              <a:avLst/>
            </a:prstGeom>
            <a:solidFill>
              <a:srgbClr val="0070F2"/>
            </a:solidFill>
            <a:ln w="25400" algn="ctr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lvl="0" algn="ctr">
                <a:defRPr/>
              </a:pPr>
              <a:r>
                <a:rPr lang="en-US" sz="1600">
                  <a:solidFill>
                    <a:schemeClr val="bg1"/>
                  </a:solidFill>
                  <a:latin typeface="72 Brand Medium" panose="020B0604030603020204" pitchFamily="34" charset="0"/>
                  <a:ea typeface="Yu Mincho" panose="02020400000000000000" pitchFamily="18" charset="-128"/>
                  <a:cs typeface="Arial" panose="020B0604020202020204" pitchFamily="34" charset="0"/>
                </a:rPr>
                <a:t>React</a:t>
              </a:r>
              <a:endParaRPr lang="en-DE" sz="1600">
                <a:solidFill>
                  <a:schemeClr val="bg1"/>
                </a:solidFill>
                <a:latin typeface="72 Brand Medium" panose="020B0604030603020204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CCC8371-8624-99DF-3C0A-F70AD537537F}"/>
                </a:ext>
              </a:extLst>
            </p:cNvPr>
            <p:cNvSpPr/>
            <p:nvPr/>
          </p:nvSpPr>
          <p:spPr bwMode="gray">
            <a:xfrm>
              <a:off x="5678424" y="2300090"/>
              <a:ext cx="3807326" cy="836302"/>
            </a:xfrm>
            <a:prstGeom prst="roundRect">
              <a:avLst/>
            </a:prstGeom>
            <a:solidFill>
              <a:srgbClr val="002A86"/>
            </a:solidFill>
            <a:ln w="25400" algn="ctr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sz="1600">
                  <a:solidFill>
                    <a:schemeClr val="bg1"/>
                  </a:solidFill>
                  <a:latin typeface="72 Brand Medium" panose="020B0604030603020204" pitchFamily="34" charset="0"/>
                  <a:ea typeface="Yu Mincho"/>
                  <a:cs typeface="Arial"/>
                </a:rPr>
                <a:t>SAPUI5 (incl. SAP Fiori elements)</a:t>
              </a:r>
              <a:endParaRPr lang="en-DE" sz="1600">
                <a:solidFill>
                  <a:schemeClr val="bg1"/>
                </a:solidFill>
                <a:latin typeface="72 Brand Medium" panose="020B0604030603020204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BB748FA-0E72-29E4-B4E1-5D29FB264BC5}"/>
              </a:ext>
            </a:extLst>
          </p:cNvPr>
          <p:cNvSpPr txBox="1"/>
          <p:nvPr/>
        </p:nvSpPr>
        <p:spPr>
          <a:xfrm>
            <a:off x="9713212" y="2579741"/>
            <a:ext cx="21656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DE" sz="1800" kern="0">
                <a:latin typeface="72 Brand Medium" panose="020B0604030603020204" pitchFamily="34" charset="0"/>
                <a:ea typeface="72 Brand" pitchFamily="34" charset="-128"/>
                <a:cs typeface="72 Brand" pitchFamily="34" charset="-128"/>
              </a:rPr>
              <a:t>Programming Model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8A946D-2BD8-C2B2-7A42-1B84A7E2E744}"/>
              </a:ext>
            </a:extLst>
          </p:cNvPr>
          <p:cNvSpPr/>
          <p:nvPr/>
        </p:nvSpPr>
        <p:spPr bwMode="gray">
          <a:xfrm>
            <a:off x="1492290" y="4013201"/>
            <a:ext cx="8070809" cy="1206500"/>
          </a:xfrm>
          <a:prstGeom prst="roundRect">
            <a:avLst>
              <a:gd name="adj" fmla="val 7005"/>
            </a:avLst>
          </a:prstGeom>
          <a:solidFill>
            <a:srgbClr val="188918">
              <a:alpha val="80000"/>
            </a:srgb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lvl="0" algn="ctr">
              <a:defRPr/>
            </a:pPr>
            <a:r>
              <a:rPr lang="en-DE" sz="1600">
                <a:solidFill>
                  <a:schemeClr val="bg1"/>
                </a:solidFill>
                <a:latin typeface="72 Brand Medium" panose="020B0604030603020204" pitchFamily="34" charset="0"/>
              </a:rPr>
              <a:t>SAP Web</a:t>
            </a:r>
            <a:br>
              <a:rPr lang="en-US" sz="1600">
                <a:solidFill>
                  <a:schemeClr val="bg1"/>
                </a:solidFill>
                <a:latin typeface="72 Brand Medium" panose="020B0604030603020204" pitchFamily="34" charset="0"/>
              </a:rPr>
            </a:br>
            <a:r>
              <a:rPr lang="en-DE" sz="1600">
                <a:solidFill>
                  <a:schemeClr val="bg1"/>
                </a:solidFill>
                <a:latin typeface="72 Brand Medium" panose="020B0604030603020204" pitchFamily="34" charset="0"/>
              </a:rPr>
              <a:t>Components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014255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1185F-7412-1A0B-0626-0E2495446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D69DA7F-5633-46B5-03AA-63A9D54A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SAPUI5 Best </a:t>
            </a:r>
            <a:r>
              <a:rPr lang="de-DE"/>
              <a:t>Practices: Static </a:t>
            </a:r>
            <a:r>
              <a:rPr lang="de-DE" dirty="0"/>
              <a:t>code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UI5 </a:t>
            </a:r>
            <a:r>
              <a:rPr lang="de-DE" dirty="0" err="1"/>
              <a:t>linter</a:t>
            </a:r>
            <a:endParaRPr lang="de-DE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90B8613-AFE8-2B14-D822-64ED48478AA1}"/>
              </a:ext>
            </a:extLst>
          </p:cNvPr>
          <p:cNvSpPr/>
          <p:nvPr/>
        </p:nvSpPr>
        <p:spPr bwMode="gray">
          <a:xfrm>
            <a:off x="504000" y="2151183"/>
            <a:ext cx="4408219" cy="731520"/>
          </a:xfrm>
          <a:prstGeom prst="roundRect">
            <a:avLst>
              <a:gd name="adj" fmla="val 9238"/>
            </a:avLst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  <a:effectLst>
            <a:outerShdw blurRad="165100" dist="38100" dir="2700000" algn="tl" rotWithShape="0">
              <a:prstClr val="black">
                <a:alpha val="29839"/>
              </a:prstClr>
            </a:outerShdw>
          </a:effectLst>
        </p:spPr>
        <p:txBody>
          <a:bodyPr lIns="182880" tIns="91440" rIns="228600" bIns="91440" rtlCol="0" anchor="ctr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cs typeface="Arial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F598BF3-3812-1EB1-CE3E-5F8CCBEBE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14567" y="2326964"/>
            <a:ext cx="357457" cy="357457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F235B4-D9BA-70A0-3977-53D969A57B5D}"/>
              </a:ext>
            </a:extLst>
          </p:cNvPr>
          <p:cNvSpPr/>
          <p:nvPr/>
        </p:nvSpPr>
        <p:spPr bwMode="gray">
          <a:xfrm>
            <a:off x="1092722" y="2151183"/>
            <a:ext cx="4408219" cy="7315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182880" tIns="91440" rIns="228600" bIns="91440" rtlCol="0" anchor="ctr" anchorCtr="0">
            <a:noAutofit/>
          </a:bodyPr>
          <a:lstStyle/>
          <a:p>
            <a:pPr>
              <a:lnSpc>
                <a:spcPct val="95000"/>
              </a:lnSpc>
              <a:spcAft>
                <a:spcPts val="600"/>
              </a:spcAft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cs typeface="Arial"/>
              </a:rPr>
              <a:t>UI5 linter is a static </a:t>
            </a:r>
            <a:r>
              <a:rPr lang="en-US" sz="1600" b="1">
                <a:solidFill>
                  <a:srgbClr val="000000"/>
                </a:solidFill>
                <a:latin typeface="72 Brand" panose="020B0504030603020204" pitchFamily="34" charset="0"/>
                <a:cs typeface="Arial"/>
              </a:rPr>
              <a:t>code analysis</a:t>
            </a:r>
            <a:br>
              <a:rPr lang="en-US" sz="1600" b="1">
                <a:solidFill>
                  <a:srgbClr val="000000"/>
                </a:solidFill>
                <a:latin typeface="72 Brand" panose="020B0504030603020204" pitchFamily="34" charset="0"/>
                <a:cs typeface="Arial"/>
              </a:rPr>
            </a:br>
            <a:r>
              <a:rPr lang="en-US" sz="1600" b="1">
                <a:solidFill>
                  <a:srgbClr val="000000"/>
                </a:solidFill>
                <a:latin typeface="72 Brand" panose="020B0504030603020204" pitchFamily="34" charset="0"/>
                <a:cs typeface="Arial"/>
              </a:rPr>
              <a:t>tool</a:t>
            </a:r>
            <a:r>
              <a:rPr lang="en-US" sz="1600">
                <a:solidFill>
                  <a:srgbClr val="000000"/>
                </a:solidFill>
                <a:latin typeface="72 Brand" panose="020B0504030603020204" pitchFamily="34" charset="0"/>
                <a:cs typeface="Arial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cs typeface="Arial"/>
              </a:rPr>
              <a:t>for UI5 application code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cs typeface="Arial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A5D0838-57D4-96EC-6132-A4AD80E2DE1A}"/>
              </a:ext>
            </a:extLst>
          </p:cNvPr>
          <p:cNvSpPr/>
          <p:nvPr/>
        </p:nvSpPr>
        <p:spPr bwMode="gray">
          <a:xfrm>
            <a:off x="504000" y="2972784"/>
            <a:ext cx="4408219" cy="731520"/>
          </a:xfrm>
          <a:prstGeom prst="roundRect">
            <a:avLst>
              <a:gd name="adj" fmla="val 9238"/>
            </a:avLst>
          </a:prstGeom>
          <a:solidFill>
            <a:srgbClr val="1B90FF"/>
          </a:solidFill>
          <a:ln w="25400" algn="ctr">
            <a:noFill/>
            <a:miter lim="800000"/>
            <a:headEnd/>
            <a:tailEnd/>
          </a:ln>
          <a:effectLst>
            <a:outerShdw blurRad="165100" dist="38100" dir="2700000" algn="tl" rotWithShape="0">
              <a:prstClr val="black">
                <a:alpha val="29839"/>
              </a:prstClr>
            </a:outerShdw>
          </a:effectLst>
        </p:spPr>
        <p:txBody>
          <a:bodyPr lIns="228600" tIns="91440" rIns="228600" bIns="91440" rtlCol="0" anchor="ctr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72 Brand" panose="020B0504030603020204" pitchFamily="34" charset="0"/>
              <a:cs typeface="72" panose="020B0503030000000003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FD1716F-B8E5-7631-701F-63D6183C9CBD}"/>
              </a:ext>
            </a:extLst>
          </p:cNvPr>
          <p:cNvSpPr/>
          <p:nvPr/>
        </p:nvSpPr>
        <p:spPr bwMode="gray">
          <a:xfrm>
            <a:off x="1092722" y="2972784"/>
            <a:ext cx="4408219" cy="7315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tIns="91440" rIns="228600" bIns="91440" rtlCol="0" anchor="ctr" anchorCtr="0">
            <a:noAutofit/>
          </a:bodyPr>
          <a:lstStyle/>
          <a:p>
            <a:pPr>
              <a:lnSpc>
                <a:spcPct val="95000"/>
              </a:lnSpc>
              <a:spcAft>
                <a:spcPts val="600"/>
              </a:spcAft>
              <a:defRPr/>
            </a:pPr>
            <a:r>
              <a:rPr lang="en-US" sz="1600" b="1" err="1">
                <a:solidFill>
                  <a:srgbClr val="000000"/>
                </a:solidFill>
                <a:latin typeface="72 Brand" panose="020B0504030603020204" pitchFamily="34" charset="0"/>
                <a:cs typeface="Arial"/>
              </a:rPr>
              <a:t>Autofix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cs typeface="Arial"/>
              </a:rPr>
              <a:t> option can automatically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cs typeface="Arial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cs typeface="Arial"/>
              </a:rPr>
              <a:t>correct certain findings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cs typeface="Arial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30E91E0-E9DF-7C86-C70B-078603B9196A}"/>
              </a:ext>
            </a:extLst>
          </p:cNvPr>
          <p:cNvSpPr/>
          <p:nvPr/>
        </p:nvSpPr>
        <p:spPr bwMode="gray">
          <a:xfrm>
            <a:off x="504000" y="3794385"/>
            <a:ext cx="4408219" cy="731520"/>
          </a:xfrm>
          <a:prstGeom prst="roundRect">
            <a:avLst>
              <a:gd name="adj" fmla="val 9238"/>
            </a:avLst>
          </a:prstGeom>
          <a:solidFill>
            <a:srgbClr val="0070F2"/>
          </a:solidFill>
          <a:ln w="25400" algn="ctr">
            <a:noFill/>
            <a:miter lim="800000"/>
            <a:headEnd/>
            <a:tailEnd/>
          </a:ln>
          <a:effectLst>
            <a:outerShdw blurRad="165100" dist="38100" dir="2700000" algn="tl" rotWithShape="0">
              <a:prstClr val="black">
                <a:alpha val="29839"/>
              </a:prstClr>
            </a:outerShdw>
          </a:effectLst>
        </p:spPr>
        <p:txBody>
          <a:bodyPr lIns="228600" tIns="91440" rIns="91440" bIns="91440" rtlCol="0" anchor="ctr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FC91C4B-8B51-B33F-CB99-A0DF2F4B61BE}"/>
              </a:ext>
            </a:extLst>
          </p:cNvPr>
          <p:cNvSpPr/>
          <p:nvPr/>
        </p:nvSpPr>
        <p:spPr bwMode="gray">
          <a:xfrm>
            <a:off x="1092722" y="3794385"/>
            <a:ext cx="4408219" cy="7315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tIns="91440" rIns="91440" bIns="91440" rtlCol="0" anchor="ctr" anchorCtr="0">
            <a:noAutofit/>
          </a:bodyPr>
          <a:lstStyle/>
          <a:p>
            <a:pPr>
              <a:lnSpc>
                <a:spcPct val="95000"/>
              </a:lnSpc>
              <a:spcAft>
                <a:spcPts val="600"/>
              </a:spcAft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cs typeface="Arial"/>
              </a:rPr>
              <a:t>UI5 linter validates your SAPUI5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cs typeface="Arial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cs typeface="Arial"/>
              </a:rPr>
              <a:t>code against </a:t>
            </a:r>
            <a:r>
              <a:rPr lang="en-US" sz="1600" b="1">
                <a:solidFill>
                  <a:srgbClr val="000000"/>
                </a:solidFill>
                <a:latin typeface="72 Brand" panose="020B0504030603020204" pitchFamily="34" charset="0"/>
                <a:cs typeface="Arial"/>
              </a:rPr>
              <a:t>UI5 best practices​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E689E537-EE7F-7A91-4DD6-CB26C0747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689" y="3991288"/>
            <a:ext cx="338675" cy="338675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3E96F89-0310-E65B-4648-5E3AEEB5B73A}"/>
              </a:ext>
            </a:extLst>
          </p:cNvPr>
          <p:cNvSpPr/>
          <p:nvPr/>
        </p:nvSpPr>
        <p:spPr bwMode="gray">
          <a:xfrm>
            <a:off x="504000" y="4615986"/>
            <a:ext cx="4408219" cy="731520"/>
          </a:xfrm>
          <a:prstGeom prst="roundRect">
            <a:avLst>
              <a:gd name="adj" fmla="val 9238"/>
            </a:avLst>
          </a:prstGeom>
          <a:solidFill>
            <a:srgbClr val="002A86"/>
          </a:solidFill>
          <a:ln w="25400" algn="ctr">
            <a:noFill/>
            <a:miter lim="800000"/>
            <a:headEnd/>
            <a:tailEnd/>
          </a:ln>
          <a:effectLst>
            <a:outerShdw blurRad="165100" dist="38100" dir="2700000" algn="tl" rotWithShape="0">
              <a:prstClr val="black">
                <a:alpha val="29839"/>
              </a:prstClr>
            </a:outerShdw>
          </a:effectLst>
        </p:spPr>
        <p:txBody>
          <a:bodyPr lIns="228600" tIns="91440" rIns="91440" bIns="91440" rtlCol="0" anchor="ctr" anchorCtr="0">
            <a:noAutofit/>
          </a:bodyPr>
          <a:lstStyle/>
          <a:p>
            <a:pPr marL="0" marR="0" lvl="0" indent="0" algn="l" defTabSz="108877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cs typeface="Arial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097EDD2-E5D4-4EFB-6503-705B5F16A206}"/>
              </a:ext>
            </a:extLst>
          </p:cNvPr>
          <p:cNvSpPr/>
          <p:nvPr/>
        </p:nvSpPr>
        <p:spPr bwMode="gray">
          <a:xfrm>
            <a:off x="1092722" y="4615986"/>
            <a:ext cx="4408219" cy="7315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tIns="91440" rIns="91440" bIns="91440" rtlCol="0" anchor="ctr" anchorCtr="0">
            <a:noAutofit/>
          </a:bodyPr>
          <a:lstStyle/>
          <a:p>
            <a:pPr>
              <a:lnSpc>
                <a:spcPct val="95000"/>
              </a:lnSpc>
              <a:spcAft>
                <a:spcPts val="600"/>
              </a:spcAft>
              <a:defRPr/>
            </a:pPr>
            <a:r>
              <a:rPr lang="en-US" sz="1600">
                <a:solidFill>
                  <a:srgbClr val="000000"/>
                </a:solidFill>
                <a:latin typeface="72 Brand" panose="020B0504030603020204" pitchFamily="34" charset="0"/>
                <a:cs typeface="Arial"/>
              </a:rPr>
              <a:t>Ensure your code is ready for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cs typeface="Arial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cs typeface="Arial"/>
              </a:rPr>
              <a:t>upcoming SAPUI5 versions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716C363-578E-5568-EAF6-3757D7B44D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5425" y="4792809"/>
            <a:ext cx="338675" cy="338675"/>
          </a:xfrm>
          <a:prstGeom prst="rect">
            <a:avLst/>
          </a:prstGeom>
        </p:spPr>
      </p:pic>
      <p:grpSp>
        <p:nvGrpSpPr>
          <p:cNvPr id="27" name="Graphic 25">
            <a:extLst>
              <a:ext uri="{FF2B5EF4-FFF2-40B4-BE49-F238E27FC236}">
                <a16:creationId xmlns:a16="http://schemas.microsoft.com/office/drawing/2014/main" id="{80086834-2CA1-B9E4-1489-83E648285649}"/>
              </a:ext>
            </a:extLst>
          </p:cNvPr>
          <p:cNvGrpSpPr/>
          <p:nvPr/>
        </p:nvGrpSpPr>
        <p:grpSpPr>
          <a:xfrm>
            <a:off x="614567" y="3162559"/>
            <a:ext cx="351969" cy="351969"/>
            <a:chOff x="2362062" y="1120331"/>
            <a:chExt cx="351969" cy="351969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604DCDC-39DD-9D93-0AB3-B1BF1BD99E6E}"/>
                </a:ext>
              </a:extLst>
            </p:cNvPr>
            <p:cNvSpPr/>
            <p:nvPr/>
          </p:nvSpPr>
          <p:spPr>
            <a:xfrm>
              <a:off x="2362062" y="1120331"/>
              <a:ext cx="351969" cy="351969"/>
            </a:xfrm>
            <a:custGeom>
              <a:avLst/>
              <a:gdLst>
                <a:gd name="connsiteX0" fmla="*/ 0 w 351969"/>
                <a:gd name="connsiteY0" fmla="*/ 0 h 351969"/>
                <a:gd name="connsiteX1" fmla="*/ 351969 w 351969"/>
                <a:gd name="connsiteY1" fmla="*/ 0 h 351969"/>
                <a:gd name="connsiteX2" fmla="*/ 351969 w 351969"/>
                <a:gd name="connsiteY2" fmla="*/ 351969 h 351969"/>
                <a:gd name="connsiteX3" fmla="*/ 0 w 351969"/>
                <a:gd name="connsiteY3" fmla="*/ 351969 h 35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969" h="351969">
                  <a:moveTo>
                    <a:pt x="0" y="0"/>
                  </a:moveTo>
                  <a:lnTo>
                    <a:pt x="351969" y="0"/>
                  </a:lnTo>
                  <a:lnTo>
                    <a:pt x="351969" y="351969"/>
                  </a:lnTo>
                  <a:lnTo>
                    <a:pt x="0" y="351969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3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1600">
                <a:latin typeface="72 Brand" panose="020B0504030603020204" pitchFamily="34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146EBB-942C-9313-6FBF-B8A3071C58CC}"/>
                </a:ext>
              </a:extLst>
            </p:cNvPr>
            <p:cNvSpPr/>
            <p:nvPr/>
          </p:nvSpPr>
          <p:spPr>
            <a:xfrm>
              <a:off x="2538064" y="1142317"/>
              <a:ext cx="153979" cy="307995"/>
            </a:xfrm>
            <a:custGeom>
              <a:avLst/>
              <a:gdLst>
                <a:gd name="connsiteX0" fmla="*/ 136383 w 153979"/>
                <a:gd name="connsiteY0" fmla="*/ 307996 h 307995"/>
                <a:gd name="connsiteX1" fmla="*/ 17597 w 153979"/>
                <a:gd name="connsiteY1" fmla="*/ 307996 h 307995"/>
                <a:gd name="connsiteX2" fmla="*/ 0 w 153979"/>
                <a:gd name="connsiteY2" fmla="*/ 290399 h 307995"/>
                <a:gd name="connsiteX3" fmla="*/ 17597 w 153979"/>
                <a:gd name="connsiteY3" fmla="*/ 272803 h 307995"/>
                <a:gd name="connsiteX4" fmla="*/ 136383 w 153979"/>
                <a:gd name="connsiteY4" fmla="*/ 272803 h 307995"/>
                <a:gd name="connsiteX5" fmla="*/ 153980 w 153979"/>
                <a:gd name="connsiteY5" fmla="*/ 290399 h 307995"/>
                <a:gd name="connsiteX6" fmla="*/ 136383 w 153979"/>
                <a:gd name="connsiteY6" fmla="*/ 307996 h 307995"/>
                <a:gd name="connsiteX7" fmla="*/ 136383 w 153979"/>
                <a:gd name="connsiteY7" fmla="*/ 241999 h 307995"/>
                <a:gd name="connsiteX8" fmla="*/ 61606 w 153979"/>
                <a:gd name="connsiteY8" fmla="*/ 241999 h 307995"/>
                <a:gd name="connsiteX9" fmla="*/ 44010 w 153979"/>
                <a:gd name="connsiteY9" fmla="*/ 224403 h 307995"/>
                <a:gd name="connsiteX10" fmla="*/ 61606 w 153979"/>
                <a:gd name="connsiteY10" fmla="*/ 206806 h 307995"/>
                <a:gd name="connsiteX11" fmla="*/ 136383 w 153979"/>
                <a:gd name="connsiteY11" fmla="*/ 206806 h 307995"/>
                <a:gd name="connsiteX12" fmla="*/ 153980 w 153979"/>
                <a:gd name="connsiteY12" fmla="*/ 224403 h 307995"/>
                <a:gd name="connsiteX13" fmla="*/ 136383 w 153979"/>
                <a:gd name="connsiteY13" fmla="*/ 241999 h 307995"/>
                <a:gd name="connsiteX14" fmla="*/ 136383 w 153979"/>
                <a:gd name="connsiteY14" fmla="*/ 176003 h 307995"/>
                <a:gd name="connsiteX15" fmla="*/ 17597 w 153979"/>
                <a:gd name="connsiteY15" fmla="*/ 176003 h 307995"/>
                <a:gd name="connsiteX16" fmla="*/ 0 w 153979"/>
                <a:gd name="connsiteY16" fmla="*/ 158406 h 307995"/>
                <a:gd name="connsiteX17" fmla="*/ 17597 w 153979"/>
                <a:gd name="connsiteY17" fmla="*/ 140810 h 307995"/>
                <a:gd name="connsiteX18" fmla="*/ 136383 w 153979"/>
                <a:gd name="connsiteY18" fmla="*/ 140810 h 307995"/>
                <a:gd name="connsiteX19" fmla="*/ 153980 w 153979"/>
                <a:gd name="connsiteY19" fmla="*/ 158406 h 307995"/>
                <a:gd name="connsiteX20" fmla="*/ 136383 w 153979"/>
                <a:gd name="connsiteY20" fmla="*/ 176003 h 307995"/>
                <a:gd name="connsiteX21" fmla="*/ 136383 w 153979"/>
                <a:gd name="connsiteY21" fmla="*/ 101190 h 307995"/>
                <a:gd name="connsiteX22" fmla="*/ 61606 w 153979"/>
                <a:gd name="connsiteY22" fmla="*/ 101190 h 307995"/>
                <a:gd name="connsiteX23" fmla="*/ 44010 w 153979"/>
                <a:gd name="connsiteY23" fmla="*/ 83593 h 307995"/>
                <a:gd name="connsiteX24" fmla="*/ 61606 w 153979"/>
                <a:gd name="connsiteY24" fmla="*/ 65997 h 307995"/>
                <a:gd name="connsiteX25" fmla="*/ 136383 w 153979"/>
                <a:gd name="connsiteY25" fmla="*/ 65997 h 307995"/>
                <a:gd name="connsiteX26" fmla="*/ 153980 w 153979"/>
                <a:gd name="connsiteY26" fmla="*/ 83593 h 307995"/>
                <a:gd name="connsiteX27" fmla="*/ 136383 w 153979"/>
                <a:gd name="connsiteY27" fmla="*/ 101190 h 307995"/>
                <a:gd name="connsiteX28" fmla="*/ 136383 w 153979"/>
                <a:gd name="connsiteY28" fmla="*/ 35193 h 307995"/>
                <a:gd name="connsiteX29" fmla="*/ 17597 w 153979"/>
                <a:gd name="connsiteY29" fmla="*/ 35193 h 307995"/>
                <a:gd name="connsiteX30" fmla="*/ 0 w 153979"/>
                <a:gd name="connsiteY30" fmla="*/ 17597 h 307995"/>
                <a:gd name="connsiteX31" fmla="*/ 17597 w 153979"/>
                <a:gd name="connsiteY31" fmla="*/ 0 h 307995"/>
                <a:gd name="connsiteX32" fmla="*/ 136383 w 153979"/>
                <a:gd name="connsiteY32" fmla="*/ 0 h 307995"/>
                <a:gd name="connsiteX33" fmla="*/ 153980 w 153979"/>
                <a:gd name="connsiteY33" fmla="*/ 17597 h 307995"/>
                <a:gd name="connsiteX34" fmla="*/ 136383 w 153979"/>
                <a:gd name="connsiteY34" fmla="*/ 35193 h 30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3979" h="307995">
                  <a:moveTo>
                    <a:pt x="136383" y="307996"/>
                  </a:moveTo>
                  <a:lnTo>
                    <a:pt x="17597" y="307996"/>
                  </a:lnTo>
                  <a:cubicBezTo>
                    <a:pt x="7865" y="307996"/>
                    <a:pt x="0" y="300131"/>
                    <a:pt x="0" y="290399"/>
                  </a:cubicBezTo>
                  <a:cubicBezTo>
                    <a:pt x="0" y="280668"/>
                    <a:pt x="7865" y="272803"/>
                    <a:pt x="17597" y="272803"/>
                  </a:cubicBezTo>
                  <a:lnTo>
                    <a:pt x="136383" y="272803"/>
                  </a:lnTo>
                  <a:cubicBezTo>
                    <a:pt x="146114" y="272803"/>
                    <a:pt x="153980" y="280668"/>
                    <a:pt x="153980" y="290399"/>
                  </a:cubicBezTo>
                  <a:cubicBezTo>
                    <a:pt x="153980" y="300131"/>
                    <a:pt x="146114" y="307996"/>
                    <a:pt x="136383" y="307996"/>
                  </a:cubicBezTo>
                  <a:close/>
                  <a:moveTo>
                    <a:pt x="136383" y="241999"/>
                  </a:moveTo>
                  <a:lnTo>
                    <a:pt x="61606" y="241999"/>
                  </a:lnTo>
                  <a:cubicBezTo>
                    <a:pt x="51875" y="241999"/>
                    <a:pt x="44010" y="234134"/>
                    <a:pt x="44010" y="224403"/>
                  </a:cubicBezTo>
                  <a:cubicBezTo>
                    <a:pt x="44010" y="214672"/>
                    <a:pt x="51875" y="206806"/>
                    <a:pt x="61606" y="206806"/>
                  </a:cubicBezTo>
                  <a:lnTo>
                    <a:pt x="136383" y="206806"/>
                  </a:lnTo>
                  <a:cubicBezTo>
                    <a:pt x="146114" y="206806"/>
                    <a:pt x="153980" y="214672"/>
                    <a:pt x="153980" y="224403"/>
                  </a:cubicBezTo>
                  <a:cubicBezTo>
                    <a:pt x="153980" y="234134"/>
                    <a:pt x="146114" y="241999"/>
                    <a:pt x="136383" y="241999"/>
                  </a:cubicBezTo>
                  <a:close/>
                  <a:moveTo>
                    <a:pt x="136383" y="176003"/>
                  </a:moveTo>
                  <a:lnTo>
                    <a:pt x="17597" y="176003"/>
                  </a:lnTo>
                  <a:cubicBezTo>
                    <a:pt x="7865" y="176003"/>
                    <a:pt x="0" y="168137"/>
                    <a:pt x="0" y="158406"/>
                  </a:cubicBezTo>
                  <a:cubicBezTo>
                    <a:pt x="0" y="148675"/>
                    <a:pt x="7865" y="140810"/>
                    <a:pt x="17597" y="140810"/>
                  </a:cubicBezTo>
                  <a:lnTo>
                    <a:pt x="136383" y="140810"/>
                  </a:lnTo>
                  <a:cubicBezTo>
                    <a:pt x="146114" y="140810"/>
                    <a:pt x="153980" y="148675"/>
                    <a:pt x="153980" y="158406"/>
                  </a:cubicBezTo>
                  <a:cubicBezTo>
                    <a:pt x="153980" y="168137"/>
                    <a:pt x="146114" y="176003"/>
                    <a:pt x="136383" y="176003"/>
                  </a:cubicBezTo>
                  <a:close/>
                  <a:moveTo>
                    <a:pt x="136383" y="101190"/>
                  </a:moveTo>
                  <a:lnTo>
                    <a:pt x="61606" y="101190"/>
                  </a:lnTo>
                  <a:cubicBezTo>
                    <a:pt x="51875" y="101190"/>
                    <a:pt x="44010" y="93324"/>
                    <a:pt x="44010" y="83593"/>
                  </a:cubicBezTo>
                  <a:cubicBezTo>
                    <a:pt x="44010" y="73862"/>
                    <a:pt x="51875" y="65997"/>
                    <a:pt x="61606" y="65997"/>
                  </a:cubicBezTo>
                  <a:lnTo>
                    <a:pt x="136383" y="65997"/>
                  </a:lnTo>
                  <a:cubicBezTo>
                    <a:pt x="146114" y="65997"/>
                    <a:pt x="153980" y="73862"/>
                    <a:pt x="153980" y="83593"/>
                  </a:cubicBezTo>
                  <a:cubicBezTo>
                    <a:pt x="153980" y="93324"/>
                    <a:pt x="146114" y="101190"/>
                    <a:pt x="136383" y="101190"/>
                  </a:cubicBezTo>
                  <a:close/>
                  <a:moveTo>
                    <a:pt x="136383" y="35193"/>
                  </a:moveTo>
                  <a:lnTo>
                    <a:pt x="17597" y="35193"/>
                  </a:lnTo>
                  <a:cubicBezTo>
                    <a:pt x="7865" y="35193"/>
                    <a:pt x="0" y="27328"/>
                    <a:pt x="0" y="17597"/>
                  </a:cubicBezTo>
                  <a:cubicBezTo>
                    <a:pt x="0" y="7865"/>
                    <a:pt x="7865" y="0"/>
                    <a:pt x="17597" y="0"/>
                  </a:cubicBezTo>
                  <a:lnTo>
                    <a:pt x="136383" y="0"/>
                  </a:lnTo>
                  <a:cubicBezTo>
                    <a:pt x="146114" y="0"/>
                    <a:pt x="153980" y="7865"/>
                    <a:pt x="153980" y="17597"/>
                  </a:cubicBezTo>
                  <a:cubicBezTo>
                    <a:pt x="153980" y="27328"/>
                    <a:pt x="146114" y="35193"/>
                    <a:pt x="136383" y="35193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3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1600">
                <a:latin typeface="72 Brand" panose="020B0504030603020204" pitchFamily="34" charset="0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F5A769B-0F6C-73D4-A257-246D1264669A}"/>
                </a:ext>
              </a:extLst>
            </p:cNvPr>
            <p:cNvSpPr/>
            <p:nvPr/>
          </p:nvSpPr>
          <p:spPr>
            <a:xfrm>
              <a:off x="2384048" y="1120331"/>
              <a:ext cx="140809" cy="351969"/>
            </a:xfrm>
            <a:custGeom>
              <a:avLst/>
              <a:gdLst>
                <a:gd name="connsiteX0" fmla="*/ 70423 w 140809"/>
                <a:gd name="connsiteY0" fmla="*/ 351969 h 351969"/>
                <a:gd name="connsiteX1" fmla="*/ 70350 w 140809"/>
                <a:gd name="connsiteY1" fmla="*/ 351969 h 351969"/>
                <a:gd name="connsiteX2" fmla="*/ 57948 w 140809"/>
                <a:gd name="connsiteY2" fmla="*/ 346811 h 351969"/>
                <a:gd name="connsiteX3" fmla="*/ 5158 w 140809"/>
                <a:gd name="connsiteY3" fmla="*/ 294021 h 351969"/>
                <a:gd name="connsiteX4" fmla="*/ 5158 w 140809"/>
                <a:gd name="connsiteY4" fmla="*/ 269144 h 351969"/>
                <a:gd name="connsiteX5" fmla="*/ 30035 w 140809"/>
                <a:gd name="connsiteY5" fmla="*/ 269144 h 351969"/>
                <a:gd name="connsiteX6" fmla="*/ 52790 w 140809"/>
                <a:gd name="connsiteY6" fmla="*/ 291899 h 351969"/>
                <a:gd name="connsiteX7" fmla="*/ 52790 w 140809"/>
                <a:gd name="connsiteY7" fmla="*/ 60070 h 351969"/>
                <a:gd name="connsiteX8" fmla="*/ 30035 w 140809"/>
                <a:gd name="connsiteY8" fmla="*/ 82825 h 351969"/>
                <a:gd name="connsiteX9" fmla="*/ 5158 w 140809"/>
                <a:gd name="connsiteY9" fmla="*/ 82825 h 351969"/>
                <a:gd name="connsiteX10" fmla="*/ 5158 w 140809"/>
                <a:gd name="connsiteY10" fmla="*/ 57948 h 351969"/>
                <a:gd name="connsiteX11" fmla="*/ 57948 w 140809"/>
                <a:gd name="connsiteY11" fmla="*/ 5158 h 351969"/>
                <a:gd name="connsiteX12" fmla="*/ 70387 w 140809"/>
                <a:gd name="connsiteY12" fmla="*/ 0 h 351969"/>
                <a:gd name="connsiteX13" fmla="*/ 70496 w 140809"/>
                <a:gd name="connsiteY13" fmla="*/ 0 h 351969"/>
                <a:gd name="connsiteX14" fmla="*/ 82861 w 140809"/>
                <a:gd name="connsiteY14" fmla="*/ 5158 h 351969"/>
                <a:gd name="connsiteX15" fmla="*/ 135651 w 140809"/>
                <a:gd name="connsiteY15" fmla="*/ 57948 h 351969"/>
                <a:gd name="connsiteX16" fmla="*/ 135651 w 140809"/>
                <a:gd name="connsiteY16" fmla="*/ 82825 h 351969"/>
                <a:gd name="connsiteX17" fmla="*/ 110775 w 140809"/>
                <a:gd name="connsiteY17" fmla="*/ 82825 h 351969"/>
                <a:gd name="connsiteX18" fmla="*/ 88020 w 140809"/>
                <a:gd name="connsiteY18" fmla="*/ 60070 h 351969"/>
                <a:gd name="connsiteX19" fmla="*/ 88020 w 140809"/>
                <a:gd name="connsiteY19" fmla="*/ 291863 h 351969"/>
                <a:gd name="connsiteX20" fmla="*/ 110775 w 140809"/>
                <a:gd name="connsiteY20" fmla="*/ 269108 h 351969"/>
                <a:gd name="connsiteX21" fmla="*/ 135651 w 140809"/>
                <a:gd name="connsiteY21" fmla="*/ 269108 h 351969"/>
                <a:gd name="connsiteX22" fmla="*/ 135651 w 140809"/>
                <a:gd name="connsiteY22" fmla="*/ 293985 h 351969"/>
                <a:gd name="connsiteX23" fmla="*/ 82861 w 140809"/>
                <a:gd name="connsiteY23" fmla="*/ 346774 h 351969"/>
                <a:gd name="connsiteX24" fmla="*/ 70496 w 140809"/>
                <a:gd name="connsiteY24" fmla="*/ 351933 h 351969"/>
                <a:gd name="connsiteX25" fmla="*/ 70387 w 140809"/>
                <a:gd name="connsiteY25" fmla="*/ 351933 h 35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0809" h="351969">
                  <a:moveTo>
                    <a:pt x="70423" y="351969"/>
                  </a:moveTo>
                  <a:lnTo>
                    <a:pt x="70350" y="351969"/>
                  </a:lnTo>
                  <a:cubicBezTo>
                    <a:pt x="65521" y="351969"/>
                    <a:pt x="61131" y="349994"/>
                    <a:pt x="57948" y="346811"/>
                  </a:cubicBezTo>
                  <a:lnTo>
                    <a:pt x="5158" y="294021"/>
                  </a:lnTo>
                  <a:cubicBezTo>
                    <a:pt x="-1719" y="287143"/>
                    <a:pt x="-1719" y="276022"/>
                    <a:pt x="5158" y="269144"/>
                  </a:cubicBezTo>
                  <a:cubicBezTo>
                    <a:pt x="12036" y="262267"/>
                    <a:pt x="23157" y="262267"/>
                    <a:pt x="30035" y="269144"/>
                  </a:cubicBezTo>
                  <a:lnTo>
                    <a:pt x="52790" y="291899"/>
                  </a:lnTo>
                  <a:lnTo>
                    <a:pt x="52790" y="60070"/>
                  </a:lnTo>
                  <a:lnTo>
                    <a:pt x="30035" y="82825"/>
                  </a:lnTo>
                  <a:cubicBezTo>
                    <a:pt x="23157" y="89703"/>
                    <a:pt x="12036" y="89703"/>
                    <a:pt x="5158" y="82825"/>
                  </a:cubicBezTo>
                  <a:cubicBezTo>
                    <a:pt x="-1719" y="75947"/>
                    <a:pt x="-1719" y="64826"/>
                    <a:pt x="5158" y="57948"/>
                  </a:cubicBezTo>
                  <a:lnTo>
                    <a:pt x="57948" y="5158"/>
                  </a:lnTo>
                  <a:cubicBezTo>
                    <a:pt x="61131" y="1976"/>
                    <a:pt x="65960" y="0"/>
                    <a:pt x="70387" y="0"/>
                  </a:cubicBezTo>
                  <a:lnTo>
                    <a:pt x="70496" y="0"/>
                  </a:lnTo>
                  <a:cubicBezTo>
                    <a:pt x="75325" y="0"/>
                    <a:pt x="79679" y="2012"/>
                    <a:pt x="82861" y="5158"/>
                  </a:cubicBezTo>
                  <a:lnTo>
                    <a:pt x="135651" y="57948"/>
                  </a:lnTo>
                  <a:cubicBezTo>
                    <a:pt x="142529" y="64826"/>
                    <a:pt x="142529" y="75947"/>
                    <a:pt x="135651" y="82825"/>
                  </a:cubicBezTo>
                  <a:cubicBezTo>
                    <a:pt x="128774" y="89703"/>
                    <a:pt x="117652" y="89703"/>
                    <a:pt x="110775" y="82825"/>
                  </a:cubicBezTo>
                  <a:lnTo>
                    <a:pt x="88020" y="60070"/>
                  </a:lnTo>
                  <a:lnTo>
                    <a:pt x="88020" y="291863"/>
                  </a:lnTo>
                  <a:lnTo>
                    <a:pt x="110775" y="269108"/>
                  </a:lnTo>
                  <a:cubicBezTo>
                    <a:pt x="117652" y="262230"/>
                    <a:pt x="128774" y="262230"/>
                    <a:pt x="135651" y="269108"/>
                  </a:cubicBezTo>
                  <a:cubicBezTo>
                    <a:pt x="142529" y="275985"/>
                    <a:pt x="142529" y="287107"/>
                    <a:pt x="135651" y="293985"/>
                  </a:cubicBezTo>
                  <a:lnTo>
                    <a:pt x="82861" y="346774"/>
                  </a:lnTo>
                  <a:cubicBezTo>
                    <a:pt x="79715" y="349957"/>
                    <a:pt x="75325" y="351933"/>
                    <a:pt x="70496" y="351933"/>
                  </a:cubicBezTo>
                  <a:lnTo>
                    <a:pt x="70387" y="3519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3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1600">
                <a:latin typeface="72 Brand" panose="020B050403060302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D0792F1-2CEE-0C4A-7CD5-51072D6AC53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4000"/>
          </a:blip>
          <a:stretch>
            <a:fillRect/>
          </a:stretch>
        </p:blipFill>
        <p:spPr>
          <a:xfrm>
            <a:off x="5070711" y="5700898"/>
            <a:ext cx="3390433" cy="490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CADE8-AC16-A48F-DE17-E037C59F889B}"/>
              </a:ext>
            </a:extLst>
          </p:cNvPr>
          <p:cNvSpPr txBox="1"/>
          <p:nvPr/>
        </p:nvSpPr>
        <p:spPr>
          <a:xfrm>
            <a:off x="4518885" y="1096904"/>
            <a:ext cx="3238152" cy="4854033"/>
          </a:xfrm>
          <a:prstGeom prst="roundRect">
            <a:avLst>
              <a:gd name="adj" fmla="val 52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548640" rtlCol="0" anchor="ctr" anchorCtr="0">
            <a:noAutofit/>
          </a:bodyPr>
          <a:lstStyle/>
          <a:p>
            <a:pPr marL="0" marR="0" lvl="0" indent="0" algn="ctr" defTabSz="913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1A2733"/>
              </a:solidFill>
              <a:effectLst/>
              <a:uLnTx/>
              <a:uFillTx/>
              <a:latin typeface="72 Brand Book" panose="020B0404030603020204" pitchFamily="34" charset="0"/>
              <a:ea typeface="+mn-ea"/>
              <a:cs typeface="72" panose="020B0503030000000003" pitchFamily="34" charset="0"/>
            </a:endParaRPr>
          </a:p>
        </p:txBody>
      </p:sp>
      <p:sp>
        <p:nvSpPr>
          <p:cNvPr id="10" name="Round Same Side Corner Rectangle 99">
            <a:extLst>
              <a:ext uri="{FF2B5EF4-FFF2-40B4-BE49-F238E27FC236}">
                <a16:creationId xmlns:a16="http://schemas.microsoft.com/office/drawing/2014/main" id="{FAFBE117-2B4E-2F45-56F5-1BE27FEC9C75}"/>
              </a:ext>
            </a:extLst>
          </p:cNvPr>
          <p:cNvSpPr/>
          <p:nvPr/>
        </p:nvSpPr>
        <p:spPr bwMode="gray">
          <a:xfrm>
            <a:off x="4533944" y="1096904"/>
            <a:ext cx="3225799" cy="698951"/>
          </a:xfrm>
          <a:prstGeom prst="round2SameRect">
            <a:avLst>
              <a:gd name="adj1" fmla="val 29824"/>
              <a:gd name="adj2" fmla="val 0"/>
            </a:avLst>
          </a:prstGeom>
          <a:solidFill>
            <a:srgbClr val="00144A"/>
          </a:solidFill>
          <a:ln w="25400" algn="ctr">
            <a:solidFill>
              <a:srgbClr val="002A86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0C496D-6202-6686-38F4-C378F8688100}"/>
              </a:ext>
            </a:extLst>
          </p:cNvPr>
          <p:cNvSpPr txBox="1"/>
          <p:nvPr/>
        </p:nvSpPr>
        <p:spPr>
          <a:xfrm>
            <a:off x="5131559" y="1258950"/>
            <a:ext cx="2522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UI5 linter in Action</a:t>
            </a: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7F2C0F26-CB53-8CD0-37B9-8DB6D446DA49}"/>
              </a:ext>
            </a:extLst>
          </p:cNvPr>
          <p:cNvSpPr txBox="1"/>
          <p:nvPr/>
        </p:nvSpPr>
        <p:spPr>
          <a:xfrm>
            <a:off x="4533944" y="2226309"/>
            <a:ext cx="3223093" cy="3231654"/>
          </a:xfrm>
          <a:prstGeom prst="rect">
            <a:avLst/>
          </a:prstGeom>
          <a:noFill/>
        </p:spPr>
        <p:txBody>
          <a:bodyPr wrap="square" lIns="182880" tIns="0" rIns="0" bIns="0" rtlCol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ts val="1200"/>
              </a:spcAft>
              <a:buClr>
                <a:schemeClr val="tx1"/>
              </a:buClr>
              <a:buSzPct val="85000"/>
              <a:defRPr/>
            </a:pPr>
            <a:r>
              <a:rPr lang="en-US" sz="1600" kern="0">
                <a:solidFill>
                  <a:srgbClr val="000000"/>
                </a:solidFill>
                <a:latin typeface="72 Brand" panose="020B0504030603020204" pitchFamily="34" charset="0"/>
                <a:ea typeface="Arial Unicode MS"/>
                <a:cs typeface="Arial"/>
              </a:rPr>
              <a:t>UI5 linter scans your UI5 code</a:t>
            </a:r>
            <a:br>
              <a:rPr lang="en-US" sz="1600" kern="0">
                <a:solidFill>
                  <a:srgbClr val="000000"/>
                </a:solidFill>
                <a:latin typeface="72 Brand" panose="020B0504030603020204" pitchFamily="34" charset="0"/>
                <a:ea typeface="Arial Unicode MS"/>
                <a:cs typeface="Arial"/>
              </a:rPr>
            </a:br>
            <a:r>
              <a:rPr lang="en-US" sz="1600" kern="0">
                <a:solidFill>
                  <a:srgbClr val="000000"/>
                </a:solidFill>
                <a:latin typeface="72 Brand" panose="020B0504030603020204" pitchFamily="34" charset="0"/>
                <a:ea typeface="Arial Unicode MS"/>
                <a:cs typeface="Arial"/>
              </a:rPr>
              <a:t>(JavaScript, TypeScript, XML,</a:t>
            </a:r>
            <a:br>
              <a:rPr lang="en-US" sz="1600" kern="0">
                <a:solidFill>
                  <a:srgbClr val="000000"/>
                </a:solidFill>
                <a:latin typeface="72 Brand" panose="020B0504030603020204" pitchFamily="34" charset="0"/>
                <a:ea typeface="Arial Unicode MS"/>
                <a:cs typeface="Arial"/>
              </a:rPr>
            </a:br>
            <a:r>
              <a:rPr lang="en-US" sz="1600" kern="0">
                <a:solidFill>
                  <a:srgbClr val="000000"/>
                </a:solidFill>
                <a:latin typeface="72 Brand" panose="020B0504030603020204" pitchFamily="34" charset="0"/>
                <a:ea typeface="Arial Unicode MS"/>
                <a:cs typeface="Arial"/>
              </a:rPr>
              <a:t>JSON, and other files) for:</a:t>
            </a:r>
          </a:p>
          <a:p>
            <a:pPr marL="171450" indent="-171450" fontAlgn="base">
              <a:spcAft>
                <a:spcPts val="1200"/>
              </a:spcAft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sz="1600" kern="0">
                <a:solidFill>
                  <a:srgbClr val="000000"/>
                </a:solidFill>
                <a:latin typeface="72 Brand" panose="020B0504030603020204" pitchFamily="34" charset="0"/>
                <a:ea typeface="Arial Unicode MS"/>
                <a:cs typeface="Arial"/>
              </a:rPr>
              <a:t>Usage of deprecated libraries</a:t>
            </a:r>
          </a:p>
          <a:p>
            <a:pPr marL="171450" indent="-171450" fontAlgn="base">
              <a:spcAft>
                <a:spcPts val="1200"/>
              </a:spcAft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sz="1600" kern="0">
                <a:solidFill>
                  <a:srgbClr val="000000"/>
                </a:solidFill>
                <a:latin typeface="72 Brand" panose="020B0504030603020204" pitchFamily="34" charset="0"/>
                <a:ea typeface="Arial Unicode MS"/>
                <a:cs typeface="Arial"/>
              </a:rPr>
              <a:t>Usage of deprecated</a:t>
            </a:r>
            <a:br>
              <a:rPr lang="en-US" sz="1600" kern="0">
                <a:solidFill>
                  <a:srgbClr val="000000"/>
                </a:solidFill>
                <a:latin typeface="72 Brand" panose="020B0504030603020204" pitchFamily="34" charset="0"/>
                <a:ea typeface="Arial Unicode MS"/>
                <a:cs typeface="Arial"/>
              </a:rPr>
            </a:br>
            <a:r>
              <a:rPr lang="en-US" sz="1600" kern="0">
                <a:solidFill>
                  <a:srgbClr val="000000"/>
                </a:solidFill>
                <a:latin typeface="72 Brand" panose="020B0504030603020204" pitchFamily="34" charset="0"/>
                <a:ea typeface="Arial Unicode MS"/>
                <a:cs typeface="Arial"/>
              </a:rPr>
              <a:t>framework APIs</a:t>
            </a:r>
          </a:p>
          <a:p>
            <a:pPr marL="171450" indent="-171450" fontAlgn="base">
              <a:spcAft>
                <a:spcPts val="1200"/>
              </a:spcAft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sz="1600" kern="0">
                <a:solidFill>
                  <a:srgbClr val="000000"/>
                </a:solidFill>
                <a:latin typeface="72 Brand" panose="020B0504030603020204" pitchFamily="34" charset="0"/>
                <a:ea typeface="Arial Unicode MS"/>
                <a:cs typeface="Arial"/>
              </a:rPr>
              <a:t>Usage of global variables</a:t>
            </a:r>
          </a:p>
          <a:p>
            <a:pPr marL="171450" indent="-171450" fontAlgn="base">
              <a:spcAft>
                <a:spcPts val="1200"/>
              </a:spcAft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sz="1600" kern="0">
                <a:solidFill>
                  <a:srgbClr val="000000"/>
                </a:solidFill>
                <a:latin typeface="72 Brand" panose="020B0504030603020204" pitchFamily="34" charset="0"/>
                <a:ea typeface="Arial Unicode MS"/>
                <a:cs typeface="Arial"/>
              </a:rPr>
              <a:t>Possible CSP violations</a:t>
            </a:r>
          </a:p>
          <a:p>
            <a:pPr marL="171450" indent="-171450" fontAlgn="base">
              <a:spcAft>
                <a:spcPts val="1200"/>
              </a:spcAft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sz="1600" kern="0">
                <a:solidFill>
                  <a:srgbClr val="000000"/>
                </a:solidFill>
                <a:latin typeface="72 Brand" panose="020B0504030603020204" pitchFamily="34" charset="0"/>
                <a:ea typeface="Arial Unicode MS"/>
                <a:cs typeface="Arial"/>
              </a:rPr>
              <a:t>Deprecated component</a:t>
            </a:r>
            <a:br>
              <a:rPr lang="en-US" sz="1600" kern="0">
                <a:solidFill>
                  <a:srgbClr val="000000"/>
                </a:solidFill>
                <a:latin typeface="72 Brand" panose="020B0504030603020204" pitchFamily="34" charset="0"/>
                <a:ea typeface="Arial Unicode MS"/>
                <a:cs typeface="Arial"/>
              </a:rPr>
            </a:br>
            <a:r>
              <a:rPr lang="en-US" sz="1600" kern="0">
                <a:solidFill>
                  <a:srgbClr val="000000"/>
                </a:solidFill>
                <a:latin typeface="72 Brand" panose="020B0504030603020204" pitchFamily="34" charset="0"/>
                <a:ea typeface="Arial Unicode MS"/>
                <a:cs typeface="Arial"/>
              </a:rPr>
              <a:t>and manifest configurations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FBD7C9-EA72-5C30-716A-024BC755E5C3}"/>
              </a:ext>
            </a:extLst>
          </p:cNvPr>
          <p:cNvSpPr txBox="1"/>
          <p:nvPr/>
        </p:nvSpPr>
        <p:spPr>
          <a:xfrm>
            <a:off x="4527308" y="1096904"/>
            <a:ext cx="3238152" cy="4854033"/>
          </a:xfrm>
          <a:prstGeom prst="roundRect">
            <a:avLst>
              <a:gd name="adj" fmla="val 5289"/>
            </a:avLst>
          </a:prstGeom>
          <a:noFill/>
          <a:ln>
            <a:solidFill>
              <a:srgbClr val="002A8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548640" rtlCol="0" anchor="ctr" anchorCtr="0">
            <a:noAutofit/>
          </a:bodyPr>
          <a:lstStyle/>
          <a:p>
            <a:pPr marL="0" marR="0" lvl="0" indent="0" algn="ctr" defTabSz="913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1A2733"/>
              </a:solidFill>
              <a:effectLst/>
              <a:uLnTx/>
              <a:uFillTx/>
              <a:latin typeface="72 Brand Book" panose="020B0404030603020204" pitchFamily="34" charset="0"/>
              <a:ea typeface="+mn-ea"/>
              <a:cs typeface="72" panose="020B0503030000000003" pitchFamily="34" charset="0"/>
            </a:endParaRPr>
          </a:p>
        </p:txBody>
      </p:sp>
      <p:pic>
        <p:nvPicPr>
          <p:cNvPr id="41" name="Picture 40" descr="A white and black logo&#10;&#10;Description automatically generated">
            <a:extLst>
              <a:ext uri="{FF2B5EF4-FFF2-40B4-BE49-F238E27FC236}">
                <a16:creationId xmlns:a16="http://schemas.microsoft.com/office/drawing/2014/main" id="{DE39D575-3B16-A9D0-70BE-CC67AD7E0F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8622" y="1288493"/>
            <a:ext cx="339789" cy="339789"/>
          </a:xfrm>
          <a:prstGeom prst="rect">
            <a:avLst/>
          </a:prstGeom>
        </p:spPr>
      </p:pic>
      <p:pic>
        <p:nvPicPr>
          <p:cNvPr id="43" name="Picture 42" descr="A close-up of a pair of construction workers&#10;&#10;Description automatically generated">
            <a:extLst>
              <a:ext uri="{FF2B5EF4-FFF2-40B4-BE49-F238E27FC236}">
                <a16:creationId xmlns:a16="http://schemas.microsoft.com/office/drawing/2014/main" id="{4173C263-3D8D-CE91-5C61-27BA945CA22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6281" r="5141"/>
          <a:stretch/>
        </p:blipFill>
        <p:spPr>
          <a:xfrm>
            <a:off x="8656381" y="1084871"/>
            <a:ext cx="3538794" cy="4859314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6952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6C93918-E527-17BB-C6F7-8F0E6FDEA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548" y="469640"/>
            <a:ext cx="9723612" cy="648072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B095633-BF42-95F0-2115-6E1B3119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Seamless</a:t>
            </a:r>
            <a:r>
              <a:rPr lang="de-DE"/>
              <a:t> Integration </a:t>
            </a:r>
            <a:r>
              <a:rPr lang="de-DE" err="1"/>
              <a:t>of</a:t>
            </a:r>
            <a:r>
              <a:rPr lang="de-DE"/>
              <a:t>  SAP Web Components </a:t>
            </a:r>
            <a:r>
              <a:rPr lang="de-DE" err="1"/>
              <a:t>into</a:t>
            </a:r>
            <a:r>
              <a:rPr lang="de-DE"/>
              <a:t> SAPUI5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2C4CBF-B3A3-89A3-60FB-BB53E8B160F5}"/>
              </a:ext>
            </a:extLst>
          </p:cNvPr>
          <p:cNvSpPr/>
          <p:nvPr/>
        </p:nvSpPr>
        <p:spPr bwMode="gray">
          <a:xfrm>
            <a:off x="1169006" y="1558979"/>
            <a:ext cx="6654181" cy="4243703"/>
          </a:xfrm>
          <a:prstGeom prst="rect">
            <a:avLst/>
          </a:prstGeom>
          <a:solidFill>
            <a:srgbClr val="002A86"/>
          </a:solidFill>
          <a:ln w="25400" algn="ctr">
            <a:noFill/>
            <a:miter lim="800000"/>
            <a:headEnd/>
            <a:tailEnd/>
          </a:ln>
        </p:spPr>
        <p:txBody>
          <a:bodyPr lIns="180000" tIns="180000" rIns="90000" bIns="72000" rtlCol="0" anchor="t" anchorCtr="0"/>
          <a:lstStyle/>
          <a:p>
            <a:pPr marL="0" marR="0" lvl="0" indent="0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72 Brand Medium" panose="020B0604030603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SAPUI5 app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72 Brand Medium" panose="020B0604030603020204" pitchFamily="34" charset="0"/>
            </a:endParaRP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A217B228-5C45-92C2-18CD-C07B4D6C8112}"/>
              </a:ext>
            </a:extLst>
          </p:cNvPr>
          <p:cNvSpPr/>
          <p:nvPr/>
        </p:nvSpPr>
        <p:spPr bwMode="gray">
          <a:xfrm>
            <a:off x="-4839855" y="3762042"/>
            <a:ext cx="4749711" cy="696832"/>
          </a:xfrm>
          <a:prstGeom prst="roundRect">
            <a:avLst>
              <a:gd name="adj" fmla="val 7099"/>
            </a:avLst>
          </a:prstGeom>
          <a:solidFill>
            <a:srgbClr val="1B90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r>
              <a:rPr lang="en-DE" sz="1800">
                <a:solidFill>
                  <a:schemeClr val="bg1"/>
                </a:solidFill>
                <a:latin typeface="+mn-lt"/>
              </a:rPr>
              <a:t>&lt;SAPUI5 control</a:t>
            </a:r>
            <a:r>
              <a:rPr lang="en-US" sz="1800">
                <a:solidFill>
                  <a:schemeClr val="bg1"/>
                </a:solidFill>
                <a:latin typeface="+mn-lt"/>
              </a:rPr>
              <a:t>  </a:t>
            </a:r>
            <a:r>
              <a:rPr lang="en-DE" sz="1800">
                <a:solidFill>
                  <a:schemeClr val="bg1"/>
                </a:solidFill>
                <a:latin typeface="+mn-lt"/>
              </a:rPr>
              <a:t>        		&gt;</a:t>
            </a:r>
          </a:p>
        </p:txBody>
      </p:sp>
      <p:sp>
        <p:nvSpPr>
          <p:cNvPr id="15" name="Rectangle: Rounded Corners 4">
            <a:extLst>
              <a:ext uri="{FF2B5EF4-FFF2-40B4-BE49-F238E27FC236}">
                <a16:creationId xmlns:a16="http://schemas.microsoft.com/office/drawing/2014/main" id="{40E729C3-B298-C1A4-DF4E-93162E905BC8}"/>
              </a:ext>
            </a:extLst>
          </p:cNvPr>
          <p:cNvSpPr/>
          <p:nvPr/>
        </p:nvSpPr>
        <p:spPr bwMode="gray">
          <a:xfrm>
            <a:off x="1614130" y="2169492"/>
            <a:ext cx="2520000" cy="360000"/>
          </a:xfrm>
          <a:prstGeom prst="roundRect">
            <a:avLst/>
          </a:prstGeom>
          <a:solidFill>
            <a:srgbClr val="1B90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&lt;SAPUI5 control&gt;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56FE9544-431D-3F56-92F2-5466627B1F1C}"/>
              </a:ext>
            </a:extLst>
          </p:cNvPr>
          <p:cNvSpPr/>
          <p:nvPr/>
        </p:nvSpPr>
        <p:spPr bwMode="gray">
          <a:xfrm>
            <a:off x="-2963410" y="3932892"/>
            <a:ext cx="2520000" cy="360000"/>
          </a:xfrm>
          <a:prstGeom prst="roundRect">
            <a:avLst/>
          </a:prstGeom>
          <a:solidFill>
            <a:srgbClr val="188918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72 Brand Medium" panose="020B0604030603020204" pitchFamily="34" charset="0"/>
              </a:rPr>
              <a:t>SAP Web Component</a:t>
            </a: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EA3BDAC5-5374-27D6-A6A2-9258AEB419C2}"/>
              </a:ext>
            </a:extLst>
          </p:cNvPr>
          <p:cNvSpPr/>
          <p:nvPr/>
        </p:nvSpPr>
        <p:spPr bwMode="gray">
          <a:xfrm>
            <a:off x="1951258" y="2700342"/>
            <a:ext cx="2520000" cy="360000"/>
          </a:xfrm>
          <a:prstGeom prst="roundRect">
            <a:avLst/>
          </a:prstGeom>
          <a:solidFill>
            <a:srgbClr val="1B90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&lt;SAPUI5 control&gt;</a:t>
            </a:r>
          </a:p>
        </p:txBody>
      </p:sp>
      <p:sp>
        <p:nvSpPr>
          <p:cNvPr id="18" name="Rectangle: Rounded Corners 8">
            <a:extLst>
              <a:ext uri="{FF2B5EF4-FFF2-40B4-BE49-F238E27FC236}">
                <a16:creationId xmlns:a16="http://schemas.microsoft.com/office/drawing/2014/main" id="{0A2B143F-8FBE-B2F2-97D7-E31D89C45321}"/>
              </a:ext>
            </a:extLst>
          </p:cNvPr>
          <p:cNvSpPr/>
          <p:nvPr/>
        </p:nvSpPr>
        <p:spPr bwMode="gray">
          <a:xfrm>
            <a:off x="1614130" y="3231192"/>
            <a:ext cx="2520000" cy="360000"/>
          </a:xfrm>
          <a:prstGeom prst="roundRect">
            <a:avLst/>
          </a:prstGeom>
          <a:solidFill>
            <a:srgbClr val="1B90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&lt;SAPUI5 control&gt;</a:t>
            </a:r>
          </a:p>
        </p:txBody>
      </p:sp>
      <p:sp>
        <p:nvSpPr>
          <p:cNvPr id="19" name="Rectangle: Rounded Corners 9">
            <a:extLst>
              <a:ext uri="{FF2B5EF4-FFF2-40B4-BE49-F238E27FC236}">
                <a16:creationId xmlns:a16="http://schemas.microsoft.com/office/drawing/2014/main" id="{8214843B-F685-D6FF-25CF-9B28941DFFDD}"/>
              </a:ext>
            </a:extLst>
          </p:cNvPr>
          <p:cNvSpPr/>
          <p:nvPr/>
        </p:nvSpPr>
        <p:spPr bwMode="gray">
          <a:xfrm>
            <a:off x="1614130" y="3762042"/>
            <a:ext cx="2520000" cy="360000"/>
          </a:xfrm>
          <a:prstGeom prst="roundRect">
            <a:avLst/>
          </a:prstGeom>
          <a:solidFill>
            <a:srgbClr val="1B90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&lt;SAPUI5 control&gt;</a:t>
            </a:r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73F16A2B-3702-A098-F171-BD287C48E41C}"/>
              </a:ext>
            </a:extLst>
          </p:cNvPr>
          <p:cNvSpPr/>
          <p:nvPr/>
        </p:nvSpPr>
        <p:spPr bwMode="gray">
          <a:xfrm>
            <a:off x="1614130" y="4288024"/>
            <a:ext cx="2520000" cy="360000"/>
          </a:xfrm>
          <a:prstGeom prst="roundRect">
            <a:avLst/>
          </a:prstGeom>
          <a:solidFill>
            <a:srgbClr val="1B90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&lt;SAPUI5 control&gt;</a:t>
            </a:r>
          </a:p>
        </p:txBody>
      </p:sp>
    </p:spTree>
    <p:extLst>
      <p:ext uri="{BB962C8B-B14F-4D97-AF65-F5344CB8AC3E}">
        <p14:creationId xmlns:p14="http://schemas.microsoft.com/office/powerpoint/2010/main" val="25308760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TechEd Template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latin typeface="+mn-lt"/>
            <a:ea typeface="72 Brand" pitchFamily="34" charset="-128"/>
            <a:cs typeface="72 Brand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72 Brand" pitchFamily="34" charset="-128"/>
            <a:cs typeface="72 Brand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äsentation2" id="{01206AD5-7FF8-9149-86AD-111A2DF73E08}" vid="{B3D77812-0129-7541-BDAD-2CC78A0A35F6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Override1.xml><?xml version="1.0" encoding="utf-8"?>
<a:themeOverride xmlns:a="http://schemas.openxmlformats.org/drawingml/2006/main">
  <a:clrScheme name="SAP Colors 2023">
    <a:dk1>
      <a:srgbClr val="000000"/>
    </a:dk1>
    <a:lt1>
      <a:srgbClr val="FFFFFF"/>
    </a:lt1>
    <a:dk2>
      <a:srgbClr val="1B90FF"/>
    </a:dk2>
    <a:lt2>
      <a:srgbClr val="89D1FF"/>
    </a:lt2>
    <a:accent1>
      <a:srgbClr val="E76500"/>
    </a:accent1>
    <a:accent2>
      <a:srgbClr val="049F9A"/>
    </a:accent2>
    <a:accent3>
      <a:srgbClr val="36A41D"/>
    </a:accent3>
    <a:accent4>
      <a:srgbClr val="FA4F96"/>
    </a:accent4>
    <a:accent5>
      <a:srgbClr val="F31DED"/>
    </a:accent5>
    <a:accent6>
      <a:srgbClr val="7858FF"/>
    </a:accent6>
    <a:hlink>
      <a:srgbClr val="0070F2"/>
    </a:hlink>
    <a:folHlink>
      <a:srgbClr val="0070F2"/>
    </a:folHlink>
  </a:clrScheme>
</a:themeOverride>
</file>

<file path=ppt/theme/themeOverride2.xml><?xml version="1.0" encoding="utf-8"?>
<a:themeOverride xmlns:a="http://schemas.openxmlformats.org/drawingml/2006/main">
  <a:clrScheme name="SAP Colors 2023">
    <a:dk1>
      <a:srgbClr val="000000"/>
    </a:dk1>
    <a:lt1>
      <a:srgbClr val="FFFFFF"/>
    </a:lt1>
    <a:dk2>
      <a:srgbClr val="1B90FF"/>
    </a:dk2>
    <a:lt2>
      <a:srgbClr val="89D1FF"/>
    </a:lt2>
    <a:accent1>
      <a:srgbClr val="E76500"/>
    </a:accent1>
    <a:accent2>
      <a:srgbClr val="049F9A"/>
    </a:accent2>
    <a:accent3>
      <a:srgbClr val="36A41D"/>
    </a:accent3>
    <a:accent4>
      <a:srgbClr val="FA4F96"/>
    </a:accent4>
    <a:accent5>
      <a:srgbClr val="F31DED"/>
    </a:accent5>
    <a:accent6>
      <a:srgbClr val="7858FF"/>
    </a:accent6>
    <a:hlink>
      <a:srgbClr val="0070F2"/>
    </a:hlink>
    <a:folHlink>
      <a:srgbClr val="0070F2"/>
    </a:folHlink>
  </a:clrScheme>
</a:themeOverride>
</file>

<file path=ppt/theme/themeOverride3.xml><?xml version="1.0" encoding="utf-8"?>
<a:themeOverride xmlns:a="http://schemas.openxmlformats.org/drawingml/2006/main">
  <a:clrScheme name="SAP Colors 2023">
    <a:dk1>
      <a:srgbClr val="000000"/>
    </a:dk1>
    <a:lt1>
      <a:srgbClr val="FFFFFF"/>
    </a:lt1>
    <a:dk2>
      <a:srgbClr val="1B90FF"/>
    </a:dk2>
    <a:lt2>
      <a:srgbClr val="89D1FF"/>
    </a:lt2>
    <a:accent1>
      <a:srgbClr val="E76500"/>
    </a:accent1>
    <a:accent2>
      <a:srgbClr val="049F9A"/>
    </a:accent2>
    <a:accent3>
      <a:srgbClr val="36A41D"/>
    </a:accent3>
    <a:accent4>
      <a:srgbClr val="FA4F96"/>
    </a:accent4>
    <a:accent5>
      <a:srgbClr val="F31DED"/>
    </a:accent5>
    <a:accent6>
      <a:srgbClr val="7858FF"/>
    </a:accent6>
    <a:hlink>
      <a:srgbClr val="0070F2"/>
    </a:hlink>
    <a:folHlink>
      <a:srgbClr val="0070F2"/>
    </a:folHlink>
  </a:clrScheme>
</a:themeOverride>
</file>

<file path=ppt/theme/themeOverride4.xml><?xml version="1.0" encoding="utf-8"?>
<a:themeOverride xmlns:a="http://schemas.openxmlformats.org/drawingml/2006/main">
  <a:clrScheme name="SAP Colors 2023">
    <a:dk1>
      <a:srgbClr val="000000"/>
    </a:dk1>
    <a:lt1>
      <a:srgbClr val="FFFFFF"/>
    </a:lt1>
    <a:dk2>
      <a:srgbClr val="1B90FF"/>
    </a:dk2>
    <a:lt2>
      <a:srgbClr val="89D1FF"/>
    </a:lt2>
    <a:accent1>
      <a:srgbClr val="E76500"/>
    </a:accent1>
    <a:accent2>
      <a:srgbClr val="049F9A"/>
    </a:accent2>
    <a:accent3>
      <a:srgbClr val="36A41D"/>
    </a:accent3>
    <a:accent4>
      <a:srgbClr val="FA4F96"/>
    </a:accent4>
    <a:accent5>
      <a:srgbClr val="F31DED"/>
    </a:accent5>
    <a:accent6>
      <a:srgbClr val="7858FF"/>
    </a:accent6>
    <a:hlink>
      <a:srgbClr val="0070F2"/>
    </a:hlink>
    <a:folHlink>
      <a:srgbClr val="0070F2"/>
    </a:folHlink>
  </a:clrScheme>
</a:themeOverride>
</file>

<file path=ppt/theme/themeOverride5.xml><?xml version="1.0" encoding="utf-8"?>
<a:themeOverride xmlns:a="http://schemas.openxmlformats.org/drawingml/2006/main">
  <a:clrScheme name="SAP Colors 2023">
    <a:dk1>
      <a:srgbClr val="000000"/>
    </a:dk1>
    <a:lt1>
      <a:srgbClr val="FFFFFF"/>
    </a:lt1>
    <a:dk2>
      <a:srgbClr val="1B90FF"/>
    </a:dk2>
    <a:lt2>
      <a:srgbClr val="89D1FF"/>
    </a:lt2>
    <a:accent1>
      <a:srgbClr val="E76500"/>
    </a:accent1>
    <a:accent2>
      <a:srgbClr val="049F9A"/>
    </a:accent2>
    <a:accent3>
      <a:srgbClr val="36A41D"/>
    </a:accent3>
    <a:accent4>
      <a:srgbClr val="FA4F96"/>
    </a:accent4>
    <a:accent5>
      <a:srgbClr val="F31DED"/>
    </a:accent5>
    <a:accent6>
      <a:srgbClr val="7858FF"/>
    </a:accent6>
    <a:hlink>
      <a:srgbClr val="0070F2"/>
    </a:hlink>
    <a:folHlink>
      <a:srgbClr val="0070F2"/>
    </a:folHlink>
  </a:clrScheme>
</a:themeOverride>
</file>

<file path=ppt/theme/themeOverride6.xml><?xml version="1.0" encoding="utf-8"?>
<a:themeOverride xmlns:a="http://schemas.openxmlformats.org/drawingml/2006/main">
  <a:clrScheme name="SAP Colors 2023">
    <a:dk1>
      <a:srgbClr val="000000"/>
    </a:dk1>
    <a:lt1>
      <a:srgbClr val="FFFFFF"/>
    </a:lt1>
    <a:dk2>
      <a:srgbClr val="1B90FF"/>
    </a:dk2>
    <a:lt2>
      <a:srgbClr val="89D1FF"/>
    </a:lt2>
    <a:accent1>
      <a:srgbClr val="E76500"/>
    </a:accent1>
    <a:accent2>
      <a:srgbClr val="049F9A"/>
    </a:accent2>
    <a:accent3>
      <a:srgbClr val="36A41D"/>
    </a:accent3>
    <a:accent4>
      <a:srgbClr val="FA4F96"/>
    </a:accent4>
    <a:accent5>
      <a:srgbClr val="F31DED"/>
    </a:accent5>
    <a:accent6>
      <a:srgbClr val="7858FF"/>
    </a:accent6>
    <a:hlink>
      <a:srgbClr val="0070F2"/>
    </a:hlink>
    <a:folHlink>
      <a:srgbClr val="0070F2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0.xml><?xml version="1.0" encoding="utf-8"?>
<TemplafySlideTemplateConfiguration><![CDATA[{"slideVersion":17,"isValidatorEnabled":false,"isLocked":false,"elementsMetadata":[],"slideId":"638331234102931200","enableDocumentContentUpdater":false,"version":"2.0"}]]></TemplafySlideTemplateConfiguration>
</file>

<file path=customXml/item11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D273F069FDA44A9B4D85E89F72DB81" ma:contentTypeVersion="18" ma:contentTypeDescription="Create a new document." ma:contentTypeScope="" ma:versionID="d4127a538faf8b5e7b90b59cb3712fef">
  <xsd:schema xmlns:xsd="http://www.w3.org/2001/XMLSchema" xmlns:xs="http://www.w3.org/2001/XMLSchema" xmlns:p="http://schemas.microsoft.com/office/2006/metadata/properties" xmlns:ns2="9c2f1c52-4899-4f62-a6dc-a8f5dc791035" xmlns:ns3="59c8e2d9-cef7-4219-aa7d-08538ea36d7a" targetNamespace="http://schemas.microsoft.com/office/2006/metadata/properties" ma:root="true" ma:fieldsID="83d6527c506d8f6044867647f6869961" ns2:_="" ns3:_="">
    <xsd:import namespace="9c2f1c52-4899-4f62-a6dc-a8f5dc791035"/>
    <xsd:import namespace="59c8e2d9-cef7-4219-aa7d-08538ea36d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2f1c52-4899-4f62-a6dc-a8f5dc7910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7b3fb9d-ee0a-40a8-bd42-4026b75186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c8e2d9-cef7-4219-aa7d-08538ea36d7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f3175b5-bbb7-4f94-bb6f-6dd3573423ef}" ma:internalName="TaxCatchAll" ma:showField="CatchAllData" ma:web="59c8e2d9-cef7-4219-aa7d-08538ea36d7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TemplafySlideTemplateConfiguration><![CDATA[{"slideVersion":21,"isValidatorEnabled":false,"isLocked":false,"elementsMetadata":[],"slideId":"638331234103040955","enableDocumentContentUpdater":false,"version":"2.0"}]]></TemplafySlideTemplateConfiguration>
</file>

<file path=customXml/item3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.xml><?xml version="1.0" encoding="utf-8"?>
<TemplafySlideTemplateConfiguration><![CDATA[{"slideVersion":18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692406","enableDocumentContentUpdater":false,"version":"2.0"}]]></TemplafySlideTemplate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slideVersion":21,"isValidatorEnabled":false,"isLocked":false,"elementsMetadata":[],"slideId":"638331234103040955","enableDocumentContentUpdater":false,"version":"2.0"}]]></TemplafySlideTemplateConfiguration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c2f1c52-4899-4f62-a6dc-a8f5dc791035">
      <Terms xmlns="http://schemas.microsoft.com/office/infopath/2007/PartnerControls"/>
    </lcf76f155ced4ddcb4097134ff3c332f>
    <TaxCatchAll xmlns="59c8e2d9-cef7-4219-aa7d-08538ea36d7a" xsi:nil="true"/>
  </documentManagement>
</p:properties>
</file>

<file path=customXml/item8.xml><?xml version="1.0" encoding="utf-8"?>
<TemplafyTemplateConfiguration><![CDATA[{"elementsMetadata":[{"type":"shape","id":"3f0b8b37-260a-4498-93b8-315483b1dcd9","elementConfiguration":{"binding":"{{ DataSources.Classification[Form.Classification.Name].Display}}","type":"text","disableUpdates":false}},{"type":"shape","id":"290322f9-1797-4b4d-8043-942607235499","elementConfiguration":{"inheritDimensions":"{{InheritDimensions.InheritNone}}","width":"","height":"1 cm","image":"{{Form.SAPLogo.SubbrandBlue}}","visibility":"","type":"image","disableUpdates":false}},{"type":"shape","id":"74f902db-19ce-473e-a6ef-bfcbbe21a93e","elementConfiguration":{"binding":"{{Form.Classification.Display}}","visibility":"","type":"text","disableUpdates":false}},{"type":"shape","id":"15a0c36e-cfcd-42f4-8d96-f48f504a4dda","elementConfiguration":{"binding":"{{Form.Classification.Display}}","visibility":"","type":"text","disableUpdates":false}},{"type":"shape","id":"f018ab10-9877-4c1a-903d-8e20a0516ebf","elementConfiguration":{"inheritDimensions":"{{InheritDimensions.InheritNone}}","width":"","height":"1 cm","image":"{{Form.SAPLogo.SubbrandBlack}}","visibility":"","type":"image","disableUpdates":false}},{"type":"shape","id":"819aee73-a0a2-4380-a436-a557525fa29d","elementConfiguration":{"inheritDimensions":"{{InheritDimensions.InheritNone}}","width":"","height":"1 cm","image":"{{Form.SAPLogo.SubbrandWhite}}","visibility":"","type":"image","disableUpdates":false}},{"type":"shape","id":"281de79b-cce6-4308-a6d3-2c16a47ae934","elementConfiguration":{"binding":"{{Form.Classification.Display}}","visibility":"","type":"text","disableUpdates":false}},{"type":"shape","id":"31fb104a-4bd2-4be1-990c-9956a246a6a6","elementConfiguration":{"inheritDimensions":"{{InheritDimensions.InheritNone}}","width":"","height":"1 cm","image":"{{Form.SAPLogo.SubbrandBlue}}","visibility":"","type":"image","disableUpdates":false}},{"type":"shape","id":"dd500091-516e-4e09-935d-a8446760ab37","elementConfiguration":{"binding":"{{Form.Classification.Display}}","visibility":"","type":"text","disableUpdates":false}},{"type":"shape","id":"b86c6774-bfb5-42ce-af29-ad7c8e956cc6","elementConfiguration":{"inheritDimensions":"{{InheritDimensions.InheritNone}}","width":"","height":"1 cm","image":"{{Form.SAPLogo.SubbrandBlue}}","visibility":"","type":"image","disableUpdates":false}},{"type":"shape","id":"a4489086-5ad1-4eb9-8912-a3dfda15f59c","elementConfiguration":{"binding":"{{Form.Classification.Display}}","visibility":"","type":"text","disableUpdates":false}},{"type":"shape","id":"77d39480-6bb2-4f9e-b166-58e397c730ef","elementConfiguration":{"inheritDimensions":"{{InheritDimensions.InheritNone}}","width":"","height":"1 cm","image":"{{Form.SAPLogo.SubbrandBlue}}","visibility":"","type":"image","disableUpdates":false}},{"type":"shape","id":"c215a143-e24c-42fe-8717-bcd7348f576e","elementConfiguration":{"binding":"{{Form.Classification.Display}}","visibility":"","type":"text","disableUpdates":false}},{"type":"shape","id":"4df62b98-d4a2-4d63-b8e0-3801bf727202","elementConfiguration":{"inheritDimensions":"{{InheritDimensions.InheritNone}}","width":"","height":"1 cm","image":"{{Form.SAPLogo.SubbrandWhite}}","visibility":"","type":"image","disableUpdates":false}},{"type":"shape","id":"8cba19fe-2e13-48e5-b14b-92c3761b1d34","elementConfiguration":{"binding":"{{Form.Classification.Display}}","visibility":"","type":"text","disableUpdates":false}},{"type":"shape","id":"27f15a2f-efbf-4b45-a883-cb50c003bc42","elementConfiguration":{"binding":"{{DataSources.PPTCopyRight[\"Slide 5 copyright\"].CopyrightMessage}}","visibility":"","type":"text","disableUpdates":false}},{"type":"shape","id":"c55a38a9-de1b-495a-8b58-131e1d52fd54","elementConfiguration":{"inheritDimensions":"{{InheritDimensions.InheritNone}}","width":"","height":"1 cm","image":"{{Form.SAPLogo.SubbrandBlack}}","visibility":"","type":"image","disableUpdates":false}},{"type":"shape","id":"874250cf-0daf-4fd4-8228-464988deba1e","elementConfiguration":{"binding":"{{Form.Classification.Display}}","visibility":"","type":"text","disableUpdates":false}},{"type":"shape","id":"d4065cf0-3d7d-4421-8dd7-4a927a682008","elementConfiguration":{"inheritDimensions":"{{InheritDimensions.InheritNone}}","width":"","height":"1 cm","image":"{{Form.SAPLogo.SubbrandWhite}}","visibility":"","type":"image","disableUpdates":false}},{"type":"shape","id":"79cac289-6949-46c4-afc6-3b10b6515444","elementConfiguration":{"binding":"{{Form.Classification.Display}}","visibility":"","type":"text","disableUpdates":false}},{"type":"shape","id":"65841d7c-a25a-482e-8a0b-399fe2060e85","elementConfiguration":{"inheritDimensions":"{{InheritDimensions.InheritNone}}","width":"","height":"1 cm","image":"{{Form.SAPLogo.SubbrandBlack}}","visibility":"","type":"image","disableUpdates":false}},{"type":"shape","id":"9a099f80-0352-4bc9-9d82-a824546006f3","elementConfiguration":{"binding":"{{Form.Classification.Display}}","visibility":"","type":"text","disableUpdates":false}},{"type":"shape","id":"a0696034-9670-4d7b-a80a-e5801256b450","elementConfiguration":{"inheritDimensions":"{{InheritDimensions.InheritNone}}","width":"","height":"1 cm","image":"{{Form.SAPLogo.SubbrandWhite}}","visibility":"","type":"image","disableUpdates":false}},{"type":"shape","id":"efe1d89f-eade-44b0-a576-0c0f42301897","elementConfiguration":{"binding":"{{Form.Classification.Display}}","visibility":"","type":"text","disableUpdates":false}},{"type":"shape","id":"57053213-140f-42e4-b279-3aff034a8e0b","elementConfiguration":{"inheritDimensions":"{{InheritDimensions.InheritNone}}","width":"","height":"1 cm","image":"{{Form.SAPLogo.SubbrandWhite}}","visibility":"","type":"image","disableUpdates":false}},{"type":"shape","id":"d79d039e-49b3-4324-b9e4-2a15bf644364","elementConfiguration":{"binding":"{{Form.Classification.Display}}","visibility":"","type":"text","disableUpdates":false}},{"type":"shape","id":"c329a080-8cac-45b3-9090-29e32358fc6a","elementConfiguration":{"binding":"{{StringJoin(\", \", Form.SpeakerName,\"SAP\")}}","type":"text","disableUpdates":false}},{"type":"shape","id":"036a9aaf-43e1-4444-ab2f-2c19850121cf","elementConfiguration":{"binding":"{{FormatDateTime(Form.Date,\"MMMM dd, yyyy\",\"en-US\")}}","type":"text","disableUpdates":false}},{"type":"shape","id":"473c97bd-6527-4a05-b5f4-5c152564332e","elementConfiguration":{"binding":"{{StringJoin(\", \", Form.SpeakerName,\"SAP\")}}","type":"text","disableUpdates":false}},{"type":"shape","id":"759f30db-fd7e-4644-9268-245a52a87c4a","elementConfiguration":{"binding":"{{FormatDateTime(Form.Date,\"MMMM dd, yyyy\",\"en-US\")}}","type":"text","disableUpdates":false}},{"type":"shape","id":"fde02d00-ce80-4365-9d9b-bf7e02a1508f","elementConfiguration":{"binding":"{{StringJoin(\", \", Form.SpeakerName,\"SAP\")}}","type":"text","disableUpdates":false}},{"type":"shape","id":"cbb0b46e-43e3-433e-b41e-bd146292a8c7","elementConfiguration":{"binding":"{{FormatDateTime(Form.Date,\"MMMM dd, yyyy\",\"en-US\")}}","type":"text","disableUpdates":false}},{"type":"shape","id":"fc45eda2-9531-4c18-9e5b-851b689cb53d","elementConfiguration":{"binding":"{{StringJoin(\", \", Form.SpeakerName,\"SAP\")}}","type":"text","disableUpdates":false}},{"type":"shape","id":"075e6c73-5362-4a19-b37f-56f1675ff574","elementConfiguration":{"binding":"{{FormatDateTime(Form.Date,\"MMMM dd, yyyy\",\"en-US\")}}","type":"text","disableUpdates":false}},{"type":"shape","id":"52894cf0-968a-4afd-9cde-8550dd0fba68","elementConfiguration":{"binding":"{{StringJoin(\", \", Form.SpeakerName,\"SAP\")}}","type":"text","disableUpdates":false}},{"type":"shape","id":"8f89bd7f-10f8-43e3-8d2c-478085b4aae4","elementConfiguration":{"binding":"{{FormatDateTime(Form.Date,\"MMMM dd, yyyy\",\"en-US\")}}","type":"text","disableUpdates":false}},{"type":"shape","id":"8d9e1e6e-f3bd-4759-9efc-58b4b54479c2","elementConfiguration":{"binding":"{{StringJoin(\", \", Form.SpeakerName,\"SAP\")}}","type":"text","disableUpdates":false}},{"type":"shape","id":"416bc492-2ab1-4b95-8e4d-7e2d411f8372","elementConfiguration":{"binding":"{{FormatDateTime(Form.Date,\"MMMM dd, yyyy\",\"en-US\")}}","type":"text","disableUpdates":false}},{"type":"shape","id":"91ea2ed7-0f81-4e49-99ea-28c092a71883","elementConfiguration":{"binding":"{{Form.SpeakerName}}","type":"text","disableUpdates":false}},{"type":"shape","id":"3698467b-0ce9-4ef0-a8f2-89030f025514","elementConfiguration":{"binding":"{{Form.Email}}","type":"text","disableUpdates":false}}],"transformationConfigurations":[],"templateName":"SAP Template NEW","templateDescription":"","enableDocumentContentUpdater":true,"version":"2.0"}]]></TemplafyTemplate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10.xml><?xml version="1.0" encoding="utf-8"?>
<ds:datastoreItem xmlns:ds="http://schemas.openxmlformats.org/officeDocument/2006/customXml" ds:itemID="{97E3BD22-8559-41C7-B32B-85AADBCE3220}">
  <ds:schemaRefs/>
</ds:datastoreItem>
</file>

<file path=customXml/itemProps11.xml><?xml version="1.0" encoding="utf-8"?>
<ds:datastoreItem xmlns:ds="http://schemas.openxmlformats.org/officeDocument/2006/customXml" ds:itemID="{CC49FFC8-2FF3-4057-96F0-3BCD1A4F0351}">
  <ds:schemaRefs/>
</ds:datastoreItem>
</file>

<file path=customXml/itemProps12.xml><?xml version="1.0" encoding="utf-8"?>
<ds:datastoreItem xmlns:ds="http://schemas.openxmlformats.org/officeDocument/2006/customXml" ds:itemID="{333F49CF-2027-48A5-9E9A-D29840B2480F}">
  <ds:schemaRefs/>
</ds:datastoreItem>
</file>

<file path=customXml/itemProps13.xml><?xml version="1.0" encoding="utf-8"?>
<ds:datastoreItem xmlns:ds="http://schemas.openxmlformats.org/officeDocument/2006/customXml" ds:itemID="{9DD914F8-35A7-4335-BDD8-28D8440118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2f1c52-4899-4f62-a6dc-a8f5dc791035"/>
    <ds:schemaRef ds:uri="59c8e2d9-cef7-4219-aa7d-08538ea36d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727797-D0EA-4106-B302-6D9FF9576D4E}">
  <ds:schemaRefs/>
</ds:datastoreItem>
</file>

<file path=customXml/itemProps3.xml><?xml version="1.0" encoding="utf-8"?>
<ds:datastoreItem xmlns:ds="http://schemas.openxmlformats.org/officeDocument/2006/customXml" ds:itemID="{77EBBC25-7217-6047-A6FE-6E3834623618}">
  <ds:schemaRefs/>
</ds:datastoreItem>
</file>

<file path=customXml/itemProps4.xml><?xml version="1.0" encoding="utf-8"?>
<ds:datastoreItem xmlns:ds="http://schemas.openxmlformats.org/officeDocument/2006/customXml" ds:itemID="{E592BBB8-4E80-3C45-BEE9-486ED596EB3C}">
  <ds:schemaRefs/>
</ds:datastoreItem>
</file>

<file path=customXml/itemProps5.xml><?xml version="1.0" encoding="utf-8"?>
<ds:datastoreItem xmlns:ds="http://schemas.openxmlformats.org/officeDocument/2006/customXml" ds:itemID="{7F6898E6-9ADD-4538-B0E5-FC21C8DB6903}">
  <ds:schemaRefs/>
</ds:datastoreItem>
</file>

<file path=customXml/itemProps6.xml><?xml version="1.0" encoding="utf-8"?>
<ds:datastoreItem xmlns:ds="http://schemas.openxmlformats.org/officeDocument/2006/customXml" ds:itemID="{CE158BF7-429E-45FB-85B6-07DE014F8AA9}">
  <ds:schemaRefs/>
</ds:datastoreItem>
</file>

<file path=customXml/itemProps7.xml><?xml version="1.0" encoding="utf-8"?>
<ds:datastoreItem xmlns:ds="http://schemas.openxmlformats.org/officeDocument/2006/customXml" ds:itemID="{C1422F45-04DB-421D-8796-270006657806}">
  <ds:schemaRefs>
    <ds:schemaRef ds:uri="http://schemas.microsoft.com/office/2006/metadata/properties"/>
    <ds:schemaRef ds:uri="9c2f1c52-4899-4f62-a6dc-a8f5dc791035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59c8e2d9-cef7-4219-aa7d-08538ea36d7a"/>
    <ds:schemaRef ds:uri="http://purl.org/dc/dcmitype/"/>
  </ds:schemaRefs>
</ds:datastoreItem>
</file>

<file path=customXml/itemProps8.xml><?xml version="1.0" encoding="utf-8"?>
<ds:datastoreItem xmlns:ds="http://schemas.openxmlformats.org/officeDocument/2006/customXml" ds:itemID="{626BBCBB-1894-4E66-BA48-9E91CE3ACBA0}">
  <ds:schemaRefs/>
</ds:datastoreItem>
</file>

<file path=customXml/itemProps9.xml><?xml version="1.0" encoding="utf-8"?>
<ds:datastoreItem xmlns:ds="http://schemas.openxmlformats.org/officeDocument/2006/customXml" ds:itemID="{E4AC9568-321E-4EA7-8C80-66FC5940B9DA}">
  <ds:schemaRefs/>
</ds:datastoreItem>
</file>

<file path=docMetadata/LabelInfo.xml><?xml version="1.0" encoding="utf-8"?>
<clbl:labelList xmlns:clbl="http://schemas.microsoft.com/office/2020/mipLabelMetadata">
  <clbl:label id="{0cf7ac0a-4681-4823-ab0b-04ef02c5f873}" enabled="1" method="Standard" siteId="{42f7676c-f455-423c-82f6-dc2d99791af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SAP TechEd Template</Template>
  <TotalTime>78</TotalTime>
  <Words>1210</Words>
  <Application>Microsoft Office PowerPoint</Application>
  <PresentationFormat>Benutzerdefiniert</PresentationFormat>
  <Paragraphs>187</Paragraphs>
  <Slides>15</Slides>
  <Notes>6</Notes>
  <HiddenSlides>3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SAP TechEd Template</vt:lpstr>
      <vt:lpstr>AD166 The Taking UI to the next level: Develop SAPUI5 with SAP Build</vt:lpstr>
      <vt:lpstr>PowerPoint-Präsentation</vt:lpstr>
      <vt:lpstr>PowerPoint-Präsentation</vt:lpstr>
      <vt:lpstr>SAPUI5 is SAP’s standard UI framework of choice</vt:lpstr>
      <vt:lpstr>TypeScript = JavaScript + Types</vt:lpstr>
      <vt:lpstr>A Consistent and Seamless UX across SAP's products</vt:lpstr>
      <vt:lpstr>A Consistent and Seamless UX across SAP's products</vt:lpstr>
      <vt:lpstr>SAPUI5 Best Practices: Static code analysis with UI5 linter</vt:lpstr>
      <vt:lpstr>Seamless Integration of  SAP Web Components into SAPUI5</vt:lpstr>
      <vt:lpstr>Seamless Integration of  SAP Web Components into SAPUI5</vt:lpstr>
      <vt:lpstr>AD166 - Taking UI to the next level: Develop SAPUI5 with SAP Build</vt:lpstr>
      <vt:lpstr>Begin your extension journey today with SAP Build</vt:lpstr>
      <vt:lpstr>The Art and Science of SAPUI5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Graeff, Oliver</dc:creator>
  <cp:keywords/>
  <dc:description/>
  <cp:lastModifiedBy>Graeff, Oliver</cp:lastModifiedBy>
  <cp:revision>2</cp:revision>
  <dcterms:created xsi:type="dcterms:W3CDTF">2025-09-09T13:11:38Z</dcterms:created>
  <dcterms:modified xsi:type="dcterms:W3CDTF">2025-11-06T07:47:28Z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1101452479</vt:i4>
  </property>
  <property fmtid="{D5CDD505-2E9C-101B-9397-08002B2CF9AE}" pid="3" name="_NewReviewCycle">
    <vt:lpwstr/>
  </property>
  <property fmtid="{D5CDD505-2E9C-101B-9397-08002B2CF9AE}" pid="4" name="_EmailSubject">
    <vt:lpwstr>SAP - PPT Exploration (Updated)</vt:lpwstr>
  </property>
  <property fmtid="{D5CDD505-2E9C-101B-9397-08002B2CF9AE}" pid="5" name="_PreviousAdHocReviewCycleID">
    <vt:i4>1357826825</vt:i4>
  </property>
  <property fmtid="{D5CDD505-2E9C-101B-9397-08002B2CF9AE}" pid="6" name="ContentTypeId">
    <vt:lpwstr>0x0101008AD273F069FDA44A9B4D85E89F72DB81</vt:lpwstr>
  </property>
  <property fmtid="{D5CDD505-2E9C-101B-9397-08002B2CF9AE}" pid="7" name="TemplafyTimeStamp">
    <vt:lpwstr>2024-09-17T07:55:49</vt:lpwstr>
  </property>
  <property fmtid="{D5CDD505-2E9C-101B-9397-08002B2CF9AE}" pid="8" name="TemplafyTenantId">
    <vt:lpwstr>sap</vt:lpwstr>
  </property>
  <property fmtid="{D5CDD505-2E9C-101B-9397-08002B2CF9AE}" pid="9" name="TemplafyTemplateId">
    <vt:lpwstr>743088030174412800</vt:lpwstr>
  </property>
  <property fmtid="{D5CDD505-2E9C-101B-9397-08002B2CF9AE}" pid="10" name="TemplafyUserProfileId">
    <vt:lpwstr>637653955260011855</vt:lpwstr>
  </property>
  <property fmtid="{D5CDD505-2E9C-101B-9397-08002B2CF9AE}" pid="11" name="TemplafyLanguageCode">
    <vt:lpwstr>en-US</vt:lpwstr>
  </property>
  <property fmtid="{D5CDD505-2E9C-101B-9397-08002B2CF9AE}" pid="12" name="TemplafyFromBlank">
    <vt:bool>false</vt:bool>
  </property>
  <property fmtid="{D5CDD505-2E9C-101B-9397-08002B2CF9AE}" pid="13" name="MediaServiceImageTags">
    <vt:lpwstr/>
  </property>
  <property fmtid="{D5CDD505-2E9C-101B-9397-08002B2CF9AE}" pid="14" name="Order">
    <vt:lpwstr>272900.000000000</vt:lpwstr>
  </property>
  <property fmtid="{D5CDD505-2E9C-101B-9397-08002B2CF9AE}" pid="15" name="xd_ProgID">
    <vt:lpwstr/>
  </property>
  <property fmtid="{D5CDD505-2E9C-101B-9397-08002B2CF9AE}" pid="16" name="ComplianceAssetId">
    <vt:lpwstr/>
  </property>
  <property fmtid="{D5CDD505-2E9C-101B-9397-08002B2CF9AE}" pid="17" name="TemplateUrl">
    <vt:lpwstr/>
  </property>
  <property fmtid="{D5CDD505-2E9C-101B-9397-08002B2CF9AE}" pid="18" name="_ExtendedDescription">
    <vt:lpwstr/>
  </property>
  <property fmtid="{D5CDD505-2E9C-101B-9397-08002B2CF9AE}" pid="19" name="TriggerFlowInfo">
    <vt:lpwstr/>
  </property>
  <property fmtid="{D5CDD505-2E9C-101B-9397-08002B2CF9AE}" pid="20" name="xd_Signature">
    <vt:lpwstr/>
  </property>
</Properties>
</file>